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2"/>
  </p:notesMasterIdLst>
  <p:handoutMasterIdLst>
    <p:handoutMasterId r:id="rId33"/>
  </p:handoutMasterIdLst>
  <p:sldIdLst>
    <p:sldId id="256" r:id="rId6"/>
    <p:sldId id="283" r:id="rId7"/>
    <p:sldId id="279" r:id="rId8"/>
    <p:sldId id="257" r:id="rId9"/>
    <p:sldId id="258" r:id="rId10"/>
    <p:sldId id="259" r:id="rId11"/>
    <p:sldId id="261" r:id="rId12"/>
    <p:sldId id="260" r:id="rId13"/>
    <p:sldId id="262" r:id="rId14"/>
    <p:sldId id="263" r:id="rId15"/>
    <p:sldId id="264" r:id="rId16"/>
    <p:sldId id="265" r:id="rId17"/>
    <p:sldId id="268" r:id="rId18"/>
    <p:sldId id="266" r:id="rId19"/>
    <p:sldId id="269" r:id="rId20"/>
    <p:sldId id="271" r:id="rId21"/>
    <p:sldId id="277" r:id="rId22"/>
    <p:sldId id="272" r:id="rId23"/>
    <p:sldId id="273" r:id="rId24"/>
    <p:sldId id="274" r:id="rId25"/>
    <p:sldId id="275" r:id="rId26"/>
    <p:sldId id="276" r:id="rId27"/>
    <p:sldId id="278" r:id="rId28"/>
    <p:sldId id="280" r:id="rId29"/>
    <p:sldId id="284" r:id="rId30"/>
    <p:sldId id="281" r:id="rId31"/>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B48"/>
    <a:srgbClr val="FFFFFF"/>
    <a:srgbClr val="0000FF"/>
    <a:srgbClr val="00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70419" autoAdjust="0"/>
  </p:normalViewPr>
  <p:slideViewPr>
    <p:cSldViewPr snapToGrid="0">
      <p:cViewPr varScale="1">
        <p:scale>
          <a:sx n="73" d="100"/>
          <a:sy n="73" d="100"/>
        </p:scale>
        <p:origin x="90" y="2016"/>
      </p:cViewPr>
      <p:guideLst/>
    </p:cSldViewPr>
  </p:slideViewPr>
  <p:outlineViewPr>
    <p:cViewPr>
      <p:scale>
        <a:sx n="33" d="100"/>
        <a:sy n="33" d="100"/>
      </p:scale>
      <p:origin x="0" y="-55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1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27616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67405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Invite </a:t>
            </a:r>
            <a:r>
              <a:rPr lang="es-ES" dirty="0" err="1" smtClean="0"/>
              <a:t>them</a:t>
            </a:r>
            <a:r>
              <a:rPr lang="es-ES" dirty="0" smtClean="0"/>
              <a:t> to </a:t>
            </a:r>
            <a:r>
              <a:rPr lang="es-ES" dirty="0" err="1" smtClean="0"/>
              <a:t>take</a:t>
            </a:r>
            <a:r>
              <a:rPr lang="es-ES" dirty="0" smtClean="0"/>
              <a:t> </a:t>
            </a:r>
            <a:r>
              <a:rPr lang="es-ES" dirty="0" err="1" smtClean="0"/>
              <a:t>basic</a:t>
            </a:r>
            <a:r>
              <a:rPr lang="es-ES" dirty="0" smtClean="0"/>
              <a:t> notes (</a:t>
            </a:r>
            <a:r>
              <a:rPr lang="es-ES" dirty="0" err="1" smtClean="0"/>
              <a:t>they</a:t>
            </a:r>
            <a:r>
              <a:rPr lang="es-ES" dirty="0" smtClean="0"/>
              <a:t> </a:t>
            </a:r>
            <a:r>
              <a:rPr lang="es-ES" dirty="0" err="1" smtClean="0"/>
              <a:t>will</a:t>
            </a:r>
            <a:r>
              <a:rPr lang="es-ES" dirty="0" smtClean="0"/>
              <a:t> </a:t>
            </a:r>
            <a:r>
              <a:rPr lang="es-ES" dirty="0" err="1" smtClean="0"/>
              <a:t>get</a:t>
            </a:r>
            <a:r>
              <a:rPr lang="es-ES" dirty="0" smtClean="0"/>
              <a:t> </a:t>
            </a:r>
            <a:r>
              <a:rPr lang="es-ES" dirty="0" err="1" smtClean="0"/>
              <a:t>the</a:t>
            </a:r>
            <a:r>
              <a:rPr lang="es-ES" dirty="0" smtClean="0"/>
              <a:t> </a:t>
            </a:r>
            <a:r>
              <a:rPr lang="es-ES" dirty="0" err="1" smtClean="0"/>
              <a:t>slides</a:t>
            </a:r>
            <a:r>
              <a:rPr lang="es-ES" dirty="0" smtClean="0"/>
              <a:t> </a:t>
            </a:r>
            <a:r>
              <a:rPr lang="es-ES" dirty="0" err="1" smtClean="0"/>
              <a:t>later</a:t>
            </a:r>
            <a:r>
              <a:rPr lang="es-ES" dirty="0" smtClean="0"/>
              <a:t>), </a:t>
            </a:r>
            <a:r>
              <a:rPr lang="es-ES" dirty="0" err="1" smtClean="0"/>
              <a:t>because</a:t>
            </a:r>
            <a:r>
              <a:rPr lang="es-ES" dirty="0" smtClean="0"/>
              <a:t> </a:t>
            </a:r>
            <a:r>
              <a:rPr lang="es-ES" dirty="0" err="1" smtClean="0"/>
              <a:t>they</a:t>
            </a:r>
            <a:r>
              <a:rPr lang="es-ES" dirty="0" smtClean="0"/>
              <a:t> are </a:t>
            </a:r>
            <a:r>
              <a:rPr lang="es-ES" dirty="0" err="1" smtClean="0"/>
              <a:t>going</a:t>
            </a:r>
            <a:r>
              <a:rPr lang="es-ES" dirty="0" smtClean="0"/>
              <a:t> to</a:t>
            </a:r>
            <a:r>
              <a:rPr lang="es-ES" baseline="0" dirty="0" smtClean="0"/>
              <a:t> </a:t>
            </a:r>
            <a:r>
              <a:rPr lang="es-ES" baseline="0" dirty="0" err="1" smtClean="0"/>
              <a:t>make</a:t>
            </a:r>
            <a:r>
              <a:rPr lang="es-ES" baseline="0" dirty="0" smtClean="0"/>
              <a:t> a simple </a:t>
            </a:r>
            <a:r>
              <a:rPr lang="es-ES" baseline="0" dirty="0" err="1" smtClean="0"/>
              <a:t>exercise</a:t>
            </a:r>
            <a:r>
              <a:rPr lang="es-ES" baseline="0" dirty="0" smtClean="0"/>
              <a:t> </a:t>
            </a:r>
            <a:r>
              <a:rPr lang="es-ES" baseline="0" dirty="0" err="1" smtClean="0"/>
              <a:t>later</a:t>
            </a:r>
            <a:r>
              <a:rPr lang="es-ES" baseline="0" dirty="0" smtClean="0"/>
              <a:t> in </a:t>
            </a:r>
            <a:r>
              <a:rPr lang="es-ES" baseline="0" dirty="0" err="1" smtClean="0"/>
              <a:t>pairs</a:t>
            </a:r>
            <a:r>
              <a:rPr lang="es-ES" baseline="0" dirty="0" smtClean="0"/>
              <a:t>, and </a:t>
            </a:r>
            <a:r>
              <a:rPr lang="es-ES" baseline="0" dirty="0" err="1" smtClean="0"/>
              <a:t>those</a:t>
            </a:r>
            <a:r>
              <a:rPr lang="es-ES" baseline="0" dirty="0" smtClean="0"/>
              <a:t> notes </a:t>
            </a:r>
            <a:r>
              <a:rPr lang="es-ES" baseline="0" dirty="0" err="1" smtClean="0"/>
              <a:t>may</a:t>
            </a:r>
            <a:r>
              <a:rPr lang="es-ES" baseline="0" dirty="0" smtClean="0"/>
              <a:t> come Handy.</a:t>
            </a:r>
          </a:p>
          <a:p>
            <a:r>
              <a:rPr lang="es-ES" baseline="0" dirty="0" smtClean="0"/>
              <a:t>To </a:t>
            </a:r>
            <a:r>
              <a:rPr lang="es-ES" baseline="0" dirty="0" err="1" smtClean="0"/>
              <a:t>the</a:t>
            </a:r>
            <a:r>
              <a:rPr lang="es-ES" baseline="0" dirty="0" smtClean="0"/>
              <a:t> </a:t>
            </a:r>
            <a:r>
              <a:rPr lang="es-ES" baseline="0" dirty="0" err="1" smtClean="0"/>
              <a:t>stdents</a:t>
            </a:r>
            <a:r>
              <a:rPr lang="es-ES" baseline="0" dirty="0" smtClean="0"/>
              <a:t>: “</a:t>
            </a:r>
            <a:r>
              <a:rPr lang="es-ES" baseline="0" dirty="0" err="1" smtClean="0"/>
              <a:t>Focus</a:t>
            </a:r>
            <a:r>
              <a:rPr lang="es-ES" baseline="0" dirty="0" smtClean="0"/>
              <a:t> </a:t>
            </a:r>
            <a:r>
              <a:rPr lang="es-ES" baseline="0" dirty="0" err="1" smtClean="0"/>
              <a:t>on</a:t>
            </a:r>
            <a:r>
              <a:rPr lang="es-ES" baseline="0" dirty="0" smtClean="0"/>
              <a:t> formal </a:t>
            </a:r>
            <a:r>
              <a:rPr lang="es-ES" baseline="0" dirty="0" err="1" smtClean="0"/>
              <a:t>expressions</a:t>
            </a:r>
            <a:r>
              <a:rPr lang="es-ES" baseline="0" dirty="0" smtClean="0"/>
              <a:t> and </a:t>
            </a:r>
            <a:r>
              <a:rPr lang="es-ES" baseline="0" dirty="0" err="1" smtClean="0"/>
              <a:t>attach</a:t>
            </a:r>
            <a:r>
              <a:rPr lang="es-ES" baseline="0" dirty="0" smtClean="0"/>
              <a:t> </a:t>
            </a:r>
            <a:r>
              <a:rPr lang="es-ES" baseline="0" dirty="0" err="1" smtClean="0"/>
              <a:t>meaning</a:t>
            </a:r>
            <a:r>
              <a:rPr lang="es-ES" baseline="0" dirty="0" smtClean="0"/>
              <a:t> to </a:t>
            </a:r>
            <a:r>
              <a:rPr lang="es-ES" baseline="0" dirty="0" err="1" smtClean="0"/>
              <a:t>them</a:t>
            </a:r>
            <a:r>
              <a:rPr lang="es-ES" baseline="0" dirty="0" smtClean="0"/>
              <a:t>”</a:t>
            </a:r>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1118925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Exercise</a:t>
            </a:r>
            <a:r>
              <a:rPr lang="nb-NO" dirty="0" smtClean="0"/>
              <a:t>:</a:t>
            </a:r>
            <a:r>
              <a:rPr lang="nb-NO" baseline="0" dirty="0" smtClean="0"/>
              <a:t> In pairs (</a:t>
            </a:r>
            <a:r>
              <a:rPr lang="nb-NO" baseline="0" dirty="0" err="1" smtClean="0"/>
              <a:t>maybe</a:t>
            </a:r>
            <a:r>
              <a:rPr lang="nb-NO" baseline="0" dirty="0" smtClean="0"/>
              <a:t> 5-7 min)</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11</a:t>
            </a:fld>
            <a:endParaRPr lang="en-US"/>
          </a:p>
        </p:txBody>
      </p:sp>
    </p:spTree>
    <p:extLst>
      <p:ext uri="{BB962C8B-B14F-4D97-AF65-F5344CB8AC3E}">
        <p14:creationId xmlns:p14="http://schemas.microsoft.com/office/powerpoint/2010/main" val="97632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Why</a:t>
            </a:r>
            <a:r>
              <a:rPr lang="nb-NO" dirty="0" smtClean="0"/>
              <a:t>: </a:t>
            </a:r>
          </a:p>
          <a:p>
            <a:r>
              <a:rPr lang="nb-NO" dirty="0" err="1" smtClean="0"/>
              <a:t>Selection</a:t>
            </a:r>
            <a:r>
              <a:rPr lang="nb-NO" dirty="0" smtClean="0"/>
              <a:t> bias</a:t>
            </a:r>
          </a:p>
          <a:p>
            <a:r>
              <a:rPr lang="nb-NO" dirty="0" err="1" smtClean="0"/>
              <a:t>Unobservable</a:t>
            </a:r>
            <a:r>
              <a:rPr lang="nb-NO" baseline="0" dirty="0" smtClean="0"/>
              <a:t> variables</a:t>
            </a:r>
          </a:p>
          <a:p>
            <a:r>
              <a:rPr lang="nb-NO" baseline="0" dirty="0" smtClean="0"/>
              <a:t>If </a:t>
            </a:r>
            <a:r>
              <a:rPr lang="nb-NO" baseline="0" dirty="0" err="1" smtClean="0"/>
              <a:t>observable</a:t>
            </a:r>
            <a:r>
              <a:rPr lang="nb-NO" baseline="0" dirty="0" smtClean="0"/>
              <a:t> variables -&gt; </a:t>
            </a:r>
            <a:r>
              <a:rPr lang="nb-NO" dirty="0" smtClean="0"/>
              <a:t>Control variables – </a:t>
            </a:r>
            <a:r>
              <a:rPr lang="nb-NO" dirty="0" err="1" smtClean="0"/>
              <a:t>refer</a:t>
            </a:r>
            <a:r>
              <a:rPr lang="nb-NO" baseline="0" dirty="0" smtClean="0"/>
              <a:t> to </a:t>
            </a:r>
            <a:r>
              <a:rPr lang="nb-NO" baseline="0" dirty="0" err="1" smtClean="0"/>
              <a:t>next</a:t>
            </a:r>
            <a:r>
              <a:rPr lang="nb-NO" baseline="0" dirty="0" smtClean="0"/>
              <a:t> </a:t>
            </a:r>
            <a:r>
              <a:rPr lang="nb-NO" baseline="0" dirty="0" err="1" smtClean="0"/>
              <a:t>lecture</a:t>
            </a:r>
            <a:r>
              <a:rPr lang="nb-NO" baseline="0" dirty="0" smtClean="0"/>
              <a:t> </a:t>
            </a:r>
            <a:r>
              <a:rPr lang="nb-NO" baseline="0" dirty="0" err="1" smtClean="0"/>
              <a:t>on</a:t>
            </a:r>
            <a:r>
              <a:rPr lang="nb-NO" baseline="0" dirty="0" smtClean="0"/>
              <a:t> </a:t>
            </a:r>
            <a:r>
              <a:rPr lang="nb-NO" baseline="0" dirty="0" err="1" smtClean="0"/>
              <a:t>regression</a:t>
            </a:r>
            <a:r>
              <a:rPr lang="nb-NO" baseline="0" dirty="0" smtClean="0"/>
              <a:t> </a:t>
            </a:r>
            <a:r>
              <a:rPr lang="nb-NO" baseline="0" dirty="0" err="1" smtClean="0"/>
              <a:t>analysis</a:t>
            </a:r>
            <a:r>
              <a:rPr lang="nb-NO" baseline="0" dirty="0" smtClean="0"/>
              <a:t> (?)</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12</a:t>
            </a:fld>
            <a:endParaRPr lang="en-US"/>
          </a:p>
        </p:txBody>
      </p:sp>
    </p:spTree>
    <p:extLst>
      <p:ext uri="{BB962C8B-B14F-4D97-AF65-F5344CB8AC3E}">
        <p14:creationId xmlns:p14="http://schemas.microsoft.com/office/powerpoint/2010/main" val="429215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13</a:t>
            </a:fld>
            <a:endParaRPr lang="en-US"/>
          </a:p>
        </p:txBody>
      </p:sp>
    </p:spTree>
    <p:extLst>
      <p:ext uri="{BB962C8B-B14F-4D97-AF65-F5344CB8AC3E}">
        <p14:creationId xmlns:p14="http://schemas.microsoft.com/office/powerpoint/2010/main" val="83673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0171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s-ES" dirty="0" err="1" smtClean="0"/>
              <a:t>The</a:t>
            </a:r>
            <a:r>
              <a:rPr lang="es-ES" dirty="0" smtClean="0"/>
              <a:t> LLN </a:t>
            </a:r>
            <a:r>
              <a:rPr lang="es-ES" dirty="0" err="1" smtClean="0"/>
              <a:t>implies</a:t>
            </a:r>
            <a:r>
              <a:rPr lang="es-ES" baseline="0" dirty="0" smtClean="0"/>
              <a:t> </a:t>
            </a:r>
            <a:r>
              <a:rPr lang="es-ES" baseline="0" dirty="0" err="1" smtClean="0"/>
              <a:t>that</a:t>
            </a:r>
            <a:r>
              <a:rPr lang="es-ES" baseline="0" dirty="0" smtClean="0"/>
              <a:t> </a:t>
            </a:r>
            <a:r>
              <a:rPr lang="es-ES" baseline="0" dirty="0" err="1" smtClean="0"/>
              <a:t>when</a:t>
            </a:r>
            <a:r>
              <a:rPr lang="es-ES" baseline="0" dirty="0" smtClean="0"/>
              <a:t>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is</a:t>
            </a:r>
            <a:r>
              <a:rPr lang="es-ES" baseline="0" dirty="0" smtClean="0"/>
              <a:t> </a:t>
            </a:r>
            <a:r>
              <a:rPr lang="es-ES" baseline="0" dirty="0" err="1" smtClean="0"/>
              <a:t>sufficiently</a:t>
            </a:r>
            <a:r>
              <a:rPr lang="es-ES" baseline="0" dirty="0" smtClean="0"/>
              <a:t> </a:t>
            </a:r>
            <a:r>
              <a:rPr lang="es-ES" baseline="0" dirty="0" err="1" smtClean="0"/>
              <a:t>large</a:t>
            </a:r>
            <a:r>
              <a:rPr lang="es-ES" baseline="0" dirty="0" smtClean="0"/>
              <a:t>, </a:t>
            </a:r>
            <a:r>
              <a:rPr lang="es-ES" baseline="0" dirty="0" err="1" smtClean="0"/>
              <a:t>the</a:t>
            </a:r>
            <a:r>
              <a:rPr lang="es-ES" baseline="0" dirty="0" smtClean="0"/>
              <a:t> </a:t>
            </a:r>
            <a:r>
              <a:rPr lang="es-ES" baseline="0" dirty="0" err="1" smtClean="0"/>
              <a:t>properties</a:t>
            </a:r>
            <a:r>
              <a:rPr lang="es-ES" baseline="0" dirty="0" smtClean="0"/>
              <a:t> (</a:t>
            </a:r>
            <a:r>
              <a:rPr lang="es-ES" baseline="0" dirty="0" err="1" smtClean="0"/>
              <a:t>distribution</a:t>
            </a:r>
            <a:r>
              <a:rPr lang="es-ES" baseline="0" dirty="0" smtClean="0"/>
              <a:t>) of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closely</a:t>
            </a:r>
            <a:r>
              <a:rPr lang="es-ES" baseline="0" dirty="0" smtClean="0"/>
              <a:t> resemble </a:t>
            </a:r>
            <a:r>
              <a:rPr lang="es-ES" baseline="0" dirty="0" err="1" smtClean="0"/>
              <a:t>those</a:t>
            </a:r>
            <a:r>
              <a:rPr lang="es-ES" baseline="0" dirty="0" smtClean="0"/>
              <a:t> of </a:t>
            </a:r>
            <a:r>
              <a:rPr lang="es-ES" baseline="0" dirty="0" err="1" smtClean="0"/>
              <a:t>the</a:t>
            </a:r>
            <a:r>
              <a:rPr lang="es-ES" baseline="0" dirty="0" smtClean="0"/>
              <a:t> </a:t>
            </a:r>
            <a:r>
              <a:rPr lang="es-ES" baseline="0" dirty="0" err="1" smtClean="0"/>
              <a:t>population</a:t>
            </a:r>
            <a:r>
              <a:rPr lang="es-ES" baseline="0" dirty="0" smtClean="0"/>
              <a:t>. </a:t>
            </a:r>
            <a:r>
              <a:rPr lang="es-ES" baseline="0" dirty="0" err="1" smtClean="0"/>
              <a:t>This</a:t>
            </a:r>
            <a:r>
              <a:rPr lang="es-ES" baseline="0" dirty="0" smtClean="0"/>
              <a:t>, in </a:t>
            </a:r>
            <a:r>
              <a:rPr lang="es-ES" baseline="0" dirty="0" err="1" smtClean="0"/>
              <a:t>combination</a:t>
            </a:r>
            <a:r>
              <a:rPr lang="es-ES" baseline="0" dirty="0" smtClean="0"/>
              <a:t> </a:t>
            </a:r>
            <a:r>
              <a:rPr lang="es-ES" baseline="0" dirty="0" err="1" smtClean="0"/>
              <a:t>with</a:t>
            </a:r>
            <a:r>
              <a:rPr lang="es-ES" baseline="0" dirty="0" smtClean="0"/>
              <a:t> </a:t>
            </a:r>
            <a:r>
              <a:rPr lang="es-ES" baseline="0" dirty="0" err="1" smtClean="0"/>
              <a:t>random</a:t>
            </a:r>
            <a:r>
              <a:rPr lang="es-ES" baseline="0" dirty="0" smtClean="0"/>
              <a:t> </a:t>
            </a:r>
            <a:r>
              <a:rPr lang="es-ES" baseline="0" dirty="0" err="1" smtClean="0"/>
              <a:t>assignment</a:t>
            </a:r>
            <a:r>
              <a:rPr lang="es-ES" baseline="0" dirty="0" smtClean="0"/>
              <a:t> to </a:t>
            </a:r>
            <a:r>
              <a:rPr lang="es-ES" baseline="0" dirty="0" err="1" smtClean="0"/>
              <a:t>treatment</a:t>
            </a:r>
            <a:r>
              <a:rPr lang="es-ES" baseline="0" dirty="0" smtClean="0"/>
              <a:t>, </a:t>
            </a:r>
            <a:r>
              <a:rPr lang="es-ES" baseline="0" dirty="0" err="1" smtClean="0"/>
              <a:t>allow</a:t>
            </a:r>
            <a:r>
              <a:rPr lang="es-ES" baseline="0" dirty="0" smtClean="0"/>
              <a:t> </a:t>
            </a:r>
            <a:r>
              <a:rPr lang="es-ES" baseline="0" dirty="0" err="1" smtClean="0"/>
              <a:t>us</a:t>
            </a:r>
            <a:r>
              <a:rPr lang="es-ES" baseline="0" dirty="0" smtClean="0"/>
              <a:t> to </a:t>
            </a:r>
            <a:r>
              <a:rPr lang="es-ES" baseline="0" dirty="0" err="1" smtClean="0"/>
              <a:t>isolate</a:t>
            </a:r>
            <a:r>
              <a:rPr lang="es-ES" baseline="0" dirty="0" smtClean="0"/>
              <a:t> </a:t>
            </a:r>
            <a:r>
              <a:rPr lang="es-ES" baseline="0" dirty="0" err="1" smtClean="0"/>
              <a:t>the</a:t>
            </a:r>
            <a:r>
              <a:rPr lang="es-ES" baseline="0" dirty="0" smtClean="0"/>
              <a:t> </a:t>
            </a:r>
            <a:r>
              <a:rPr lang="es-ES" baseline="0" dirty="0" err="1" smtClean="0"/>
              <a:t>effect</a:t>
            </a:r>
            <a:r>
              <a:rPr lang="es-ES" baseline="0" dirty="0" smtClean="0"/>
              <a:t> of </a:t>
            </a:r>
            <a:r>
              <a:rPr lang="es-ES" baseline="0" dirty="0" err="1" smtClean="0"/>
              <a:t>treatment</a:t>
            </a:r>
            <a:r>
              <a:rPr lang="es-ES" baseline="0" dirty="0" smtClean="0"/>
              <a:t>.  </a:t>
            </a:r>
            <a:endParaRPr lang="nb-NO" dirty="0" smtClean="0"/>
          </a:p>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15</a:t>
            </a:fld>
            <a:endParaRPr lang="en-US"/>
          </a:p>
        </p:txBody>
      </p:sp>
    </p:spTree>
    <p:extLst>
      <p:ext uri="{BB962C8B-B14F-4D97-AF65-F5344CB8AC3E}">
        <p14:creationId xmlns:p14="http://schemas.microsoft.com/office/powerpoint/2010/main" val="263065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s-ES" dirty="0" err="1" smtClean="0"/>
              <a:t>The</a:t>
            </a:r>
            <a:r>
              <a:rPr lang="es-ES" dirty="0" smtClean="0"/>
              <a:t> LLN </a:t>
            </a:r>
            <a:r>
              <a:rPr lang="es-ES" dirty="0" err="1" smtClean="0"/>
              <a:t>implies</a:t>
            </a:r>
            <a:r>
              <a:rPr lang="es-ES" baseline="0" dirty="0" smtClean="0"/>
              <a:t> </a:t>
            </a:r>
            <a:r>
              <a:rPr lang="es-ES" baseline="0" dirty="0" err="1" smtClean="0"/>
              <a:t>that</a:t>
            </a:r>
            <a:r>
              <a:rPr lang="es-ES" baseline="0" dirty="0" smtClean="0"/>
              <a:t> </a:t>
            </a:r>
            <a:r>
              <a:rPr lang="es-ES" baseline="0" dirty="0" err="1" smtClean="0"/>
              <a:t>when</a:t>
            </a:r>
            <a:r>
              <a:rPr lang="es-ES" baseline="0" dirty="0" smtClean="0"/>
              <a:t>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is</a:t>
            </a:r>
            <a:r>
              <a:rPr lang="es-ES" baseline="0" dirty="0" smtClean="0"/>
              <a:t> </a:t>
            </a:r>
            <a:r>
              <a:rPr lang="es-ES" baseline="0" dirty="0" err="1" smtClean="0"/>
              <a:t>sufficiently</a:t>
            </a:r>
            <a:r>
              <a:rPr lang="es-ES" baseline="0" dirty="0" smtClean="0"/>
              <a:t> </a:t>
            </a:r>
            <a:r>
              <a:rPr lang="es-ES" baseline="0" dirty="0" err="1" smtClean="0"/>
              <a:t>large</a:t>
            </a:r>
            <a:r>
              <a:rPr lang="es-ES" baseline="0" dirty="0" smtClean="0"/>
              <a:t>, </a:t>
            </a:r>
            <a:r>
              <a:rPr lang="es-ES" baseline="0" dirty="0" err="1" smtClean="0"/>
              <a:t>the</a:t>
            </a:r>
            <a:r>
              <a:rPr lang="es-ES" baseline="0" dirty="0" smtClean="0"/>
              <a:t> </a:t>
            </a:r>
            <a:r>
              <a:rPr lang="es-ES" baseline="0" dirty="0" err="1" smtClean="0"/>
              <a:t>properties</a:t>
            </a:r>
            <a:r>
              <a:rPr lang="es-ES" baseline="0" dirty="0" smtClean="0"/>
              <a:t> (</a:t>
            </a:r>
            <a:r>
              <a:rPr lang="es-ES" baseline="0" dirty="0" err="1" smtClean="0"/>
              <a:t>distribution</a:t>
            </a:r>
            <a:r>
              <a:rPr lang="es-ES" baseline="0" dirty="0" smtClean="0"/>
              <a:t>) of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closely</a:t>
            </a:r>
            <a:r>
              <a:rPr lang="es-ES" baseline="0" dirty="0" smtClean="0"/>
              <a:t> resemble </a:t>
            </a:r>
            <a:r>
              <a:rPr lang="es-ES" baseline="0" dirty="0" err="1" smtClean="0"/>
              <a:t>those</a:t>
            </a:r>
            <a:r>
              <a:rPr lang="es-ES" baseline="0" dirty="0" smtClean="0"/>
              <a:t> of </a:t>
            </a:r>
            <a:r>
              <a:rPr lang="es-ES" baseline="0" dirty="0" err="1" smtClean="0"/>
              <a:t>the</a:t>
            </a:r>
            <a:r>
              <a:rPr lang="es-ES" baseline="0" dirty="0" smtClean="0"/>
              <a:t> </a:t>
            </a:r>
            <a:r>
              <a:rPr lang="es-ES" baseline="0" dirty="0" err="1" smtClean="0"/>
              <a:t>population</a:t>
            </a:r>
            <a:r>
              <a:rPr lang="es-ES" baseline="0" dirty="0" smtClean="0"/>
              <a:t>. </a:t>
            </a:r>
            <a:r>
              <a:rPr lang="es-ES" baseline="0" dirty="0" err="1" smtClean="0"/>
              <a:t>This</a:t>
            </a:r>
            <a:r>
              <a:rPr lang="es-ES" baseline="0" dirty="0" smtClean="0"/>
              <a:t>, in </a:t>
            </a:r>
            <a:r>
              <a:rPr lang="es-ES" baseline="0" dirty="0" err="1" smtClean="0"/>
              <a:t>combination</a:t>
            </a:r>
            <a:r>
              <a:rPr lang="es-ES" baseline="0" dirty="0" smtClean="0"/>
              <a:t> </a:t>
            </a:r>
            <a:r>
              <a:rPr lang="es-ES" baseline="0" dirty="0" err="1" smtClean="0"/>
              <a:t>with</a:t>
            </a:r>
            <a:r>
              <a:rPr lang="es-ES" baseline="0" dirty="0" smtClean="0"/>
              <a:t> </a:t>
            </a:r>
            <a:r>
              <a:rPr lang="es-ES" baseline="0" dirty="0" err="1" smtClean="0"/>
              <a:t>random</a:t>
            </a:r>
            <a:r>
              <a:rPr lang="es-ES" baseline="0" dirty="0" smtClean="0"/>
              <a:t> </a:t>
            </a:r>
            <a:r>
              <a:rPr lang="es-ES" baseline="0" dirty="0" err="1" smtClean="0"/>
              <a:t>assignment</a:t>
            </a:r>
            <a:r>
              <a:rPr lang="es-ES" baseline="0" dirty="0" smtClean="0"/>
              <a:t> to </a:t>
            </a:r>
            <a:r>
              <a:rPr lang="es-ES" baseline="0" dirty="0" err="1" smtClean="0"/>
              <a:t>treatment</a:t>
            </a:r>
            <a:r>
              <a:rPr lang="es-ES" baseline="0" dirty="0" smtClean="0"/>
              <a:t>, </a:t>
            </a:r>
            <a:r>
              <a:rPr lang="es-ES" baseline="0" dirty="0" err="1" smtClean="0"/>
              <a:t>allow</a:t>
            </a:r>
            <a:r>
              <a:rPr lang="es-ES" baseline="0" dirty="0" smtClean="0"/>
              <a:t> </a:t>
            </a:r>
            <a:r>
              <a:rPr lang="es-ES" baseline="0" dirty="0" err="1" smtClean="0"/>
              <a:t>us</a:t>
            </a:r>
            <a:r>
              <a:rPr lang="es-ES" baseline="0" dirty="0" smtClean="0"/>
              <a:t> to </a:t>
            </a:r>
            <a:r>
              <a:rPr lang="es-ES" baseline="0" dirty="0" err="1" smtClean="0"/>
              <a:t>isolate</a:t>
            </a:r>
            <a:r>
              <a:rPr lang="es-ES" baseline="0" dirty="0" smtClean="0"/>
              <a:t> </a:t>
            </a:r>
            <a:r>
              <a:rPr lang="es-ES" baseline="0" dirty="0" err="1" smtClean="0"/>
              <a:t>the</a:t>
            </a:r>
            <a:r>
              <a:rPr lang="es-ES" baseline="0" dirty="0" smtClean="0"/>
              <a:t> </a:t>
            </a:r>
            <a:r>
              <a:rPr lang="es-ES" baseline="0" dirty="0" err="1" smtClean="0"/>
              <a:t>effect</a:t>
            </a:r>
            <a:r>
              <a:rPr lang="es-ES" baseline="0" dirty="0" smtClean="0"/>
              <a:t> of </a:t>
            </a:r>
            <a:r>
              <a:rPr lang="es-ES" baseline="0" dirty="0" err="1" smtClean="0"/>
              <a:t>treatment</a:t>
            </a:r>
            <a:r>
              <a:rPr lang="es-ES" baseline="0" dirty="0" smtClean="0"/>
              <a:t>.  </a:t>
            </a:r>
            <a:endParaRPr lang="nb-NO" dirty="0" smtClean="0"/>
          </a:p>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30139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Why</a:t>
            </a:r>
            <a:r>
              <a:rPr lang="nb-NO" dirty="0" smtClean="0"/>
              <a:t>: </a:t>
            </a:r>
          </a:p>
          <a:p>
            <a:r>
              <a:rPr lang="nb-NO" dirty="0" err="1" smtClean="0"/>
              <a:t>Selection</a:t>
            </a:r>
            <a:r>
              <a:rPr lang="nb-NO" dirty="0" smtClean="0"/>
              <a:t> bias</a:t>
            </a:r>
          </a:p>
          <a:p>
            <a:r>
              <a:rPr lang="nb-NO" dirty="0" err="1" smtClean="0"/>
              <a:t>Unobservable</a:t>
            </a:r>
            <a:r>
              <a:rPr lang="nb-NO" baseline="0" dirty="0" smtClean="0"/>
              <a:t> variables</a:t>
            </a:r>
          </a:p>
          <a:p>
            <a:r>
              <a:rPr lang="nb-NO" baseline="0" dirty="0" smtClean="0"/>
              <a:t>If </a:t>
            </a:r>
            <a:r>
              <a:rPr lang="nb-NO" baseline="0" dirty="0" err="1" smtClean="0"/>
              <a:t>observable</a:t>
            </a:r>
            <a:r>
              <a:rPr lang="nb-NO" baseline="0" dirty="0" smtClean="0"/>
              <a:t> variables -&gt; </a:t>
            </a:r>
            <a:r>
              <a:rPr lang="nb-NO" dirty="0" smtClean="0"/>
              <a:t>Control variables – </a:t>
            </a:r>
            <a:r>
              <a:rPr lang="nb-NO" dirty="0" err="1" smtClean="0"/>
              <a:t>refer</a:t>
            </a:r>
            <a:r>
              <a:rPr lang="nb-NO" baseline="0" dirty="0" smtClean="0"/>
              <a:t> to </a:t>
            </a:r>
            <a:r>
              <a:rPr lang="nb-NO" baseline="0" dirty="0" err="1" smtClean="0"/>
              <a:t>next</a:t>
            </a:r>
            <a:r>
              <a:rPr lang="nb-NO" baseline="0" dirty="0" smtClean="0"/>
              <a:t> </a:t>
            </a:r>
            <a:r>
              <a:rPr lang="nb-NO" baseline="0" dirty="0" err="1" smtClean="0"/>
              <a:t>lecture</a:t>
            </a:r>
            <a:r>
              <a:rPr lang="nb-NO" baseline="0" dirty="0" smtClean="0"/>
              <a:t> </a:t>
            </a:r>
            <a:r>
              <a:rPr lang="nb-NO" baseline="0" dirty="0" err="1" smtClean="0"/>
              <a:t>on</a:t>
            </a:r>
            <a:r>
              <a:rPr lang="nb-NO" baseline="0" dirty="0" smtClean="0"/>
              <a:t> </a:t>
            </a:r>
            <a:r>
              <a:rPr lang="nb-NO" baseline="0" dirty="0" err="1" smtClean="0"/>
              <a:t>regression</a:t>
            </a:r>
            <a:r>
              <a:rPr lang="nb-NO" baseline="0" dirty="0" smtClean="0"/>
              <a:t> </a:t>
            </a:r>
            <a:r>
              <a:rPr lang="nb-NO" baseline="0" dirty="0" err="1" smtClean="0"/>
              <a:t>analysis</a:t>
            </a:r>
            <a:r>
              <a:rPr lang="nb-NO" baseline="0" dirty="0" smtClean="0"/>
              <a:t> (?)</a:t>
            </a:r>
          </a:p>
          <a:p>
            <a:endParaRPr lang="nb-NO" baseline="0" dirty="0" smtClean="0"/>
          </a:p>
          <a:p>
            <a:r>
              <a:rPr lang="nb-NO" baseline="0" dirty="0" err="1" smtClean="0"/>
              <a:t>Examples</a:t>
            </a:r>
            <a:r>
              <a:rPr lang="nb-NO" baseline="0" dirty="0" smtClean="0"/>
              <a:t> from Isas </a:t>
            </a:r>
            <a:r>
              <a:rPr lang="nb-NO" baseline="0" dirty="0" err="1" smtClean="0"/>
              <a:t>experimental</a:t>
            </a:r>
            <a:r>
              <a:rPr lang="nb-NO" baseline="0" dirty="0" smtClean="0"/>
              <a:t> design slides</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17</a:t>
            </a:fld>
            <a:endParaRPr lang="en-US"/>
          </a:p>
        </p:txBody>
      </p:sp>
    </p:spTree>
    <p:extLst>
      <p:ext uri="{BB962C8B-B14F-4D97-AF65-F5344CB8AC3E}">
        <p14:creationId xmlns:p14="http://schemas.microsoft.com/office/powerpoint/2010/main" val="17707353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5.sv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page UiO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7" name="Text Placeholder 10" descr="Logo university of oslo">
            <a:extLst>
              <a:ext uri="{FF2B5EF4-FFF2-40B4-BE49-F238E27FC236}">
                <a16:creationId xmlns:a16="http://schemas.microsoft.com/office/drawing/2014/main" id="{D507B65A-1446-438E-8EA0-9FE60E124E9F}"/>
              </a:ext>
            </a:extLst>
          </p:cNvPr>
          <p:cNvSpPr>
            <a:spLocks noGrp="1"/>
          </p:cNvSpPr>
          <p:nvPr>
            <p:ph type="body" sz="quarter" idx="21" hasCustomPrompt="1"/>
          </p:nvPr>
        </p:nvSpPr>
        <p:spPr>
          <a:xfrm>
            <a:off x="0" y="0"/>
            <a:ext cx="4831492" cy="1742304"/>
          </a:xfrm>
          <a:blipFill>
            <a:blip r:embed="rId3">
              <a:extLst>
                <a:ext uri="{96DAC541-7B7A-43D3-8B79-37D633B846F1}">
                  <asvg:svgBlip xmlns="" xmlns:asvg="http://schemas.microsoft.com/office/drawing/2016/SVG/main"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0" name="Subtitle 2">
            <a:extLst>
              <a:ext uri="{FF2B5EF4-FFF2-40B4-BE49-F238E27FC236}">
                <a16:creationId xmlns:a16="http://schemas.microsoft.com/office/drawing/2014/main" id="{E288C350-F124-4154-A973-DDEFBC6E46B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8" name="Text Placeholder 8">
            <a:extLst>
              <a:ext uri="{FF2B5EF4-FFF2-40B4-BE49-F238E27FC236}">
                <a16:creationId xmlns:a16="http://schemas.microsoft.com/office/drawing/2014/main" id="{B149F7A2-35A5-48A0-ADD9-71827D046022}"/>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9" name="Text Placeholder 8">
            <a:extLst>
              <a:ext uri="{FF2B5EF4-FFF2-40B4-BE49-F238E27FC236}">
                <a16:creationId xmlns:a16="http://schemas.microsoft.com/office/drawing/2014/main" id="{6F7A7B3C-D68C-4449-B852-7B677FBDD45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7">
            <a:extLst>
              <a:ext uri="{96DAC541-7B7A-43D3-8B79-37D633B846F1}">
                <asvg:svgBlip xmlns=""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34465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err="1"/>
              <a:t>Name</a:t>
            </a:r>
            <a:r>
              <a:rPr lang="nb-NO" dirty="0"/>
              <a:t> </a:t>
            </a:r>
            <a:r>
              <a:rPr lang="nb-NO" dirty="0" err="1"/>
              <a:t>of</a:t>
            </a:r>
            <a:r>
              <a:rPr lang="nb-NO" dirty="0"/>
              <a:t> </a:t>
            </a:r>
            <a:r>
              <a:rPr lang="nb-NO" dirty="0" err="1"/>
              <a:t>department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smtClean="0"/>
              <a:t>Edit Master text styles</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6" name="Picture 2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96317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06400"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Point A</a:t>
            </a:r>
          </a:p>
          <a:p>
            <a:pPr lvl="0"/>
            <a:r>
              <a:rPr lang="nb-NO" dirty="0"/>
              <a:t>Point B</a:t>
            </a:r>
          </a:p>
          <a:p>
            <a:pPr lvl="0"/>
            <a:r>
              <a:rPr lang="nb-NO" dirty="0"/>
              <a:t>Point C</a:t>
            </a:r>
          </a:p>
          <a:p>
            <a:pPr lvl="0"/>
            <a:r>
              <a:rPr lang="nb-NO" dirty="0"/>
              <a:t>Point D</a:t>
            </a:r>
            <a:endParaRPr lang="en-US" dirty="0"/>
          </a:p>
        </p:txBody>
      </p:sp>
      <p:sp>
        <p:nvSpPr>
          <p:cNvPr id="8" name="Slide Number Placeholder 7">
            <a:extLst>
              <a:ext uri="{FF2B5EF4-FFF2-40B4-BE49-F238E27FC236}">
                <a16:creationId xmlns:a16="http://schemas.microsoft.com/office/drawing/2014/main" id="{D8A1E855-477D-41E9-B0F8-7881ED26F55E}"/>
              </a:ext>
            </a:extLst>
          </p:cNvPr>
          <p:cNvSpPr>
            <a:spLocks noGrp="1"/>
          </p:cNvSpPr>
          <p:nvPr>
            <p:ph type="sldNum" sz="quarter" idx="16"/>
          </p:nvPr>
        </p:nvSpPr>
        <p:spPr/>
        <p:txBody>
          <a:bodyPr/>
          <a:lstStyle/>
          <a:p>
            <a:r>
              <a:rPr lang="en-US"/>
              <a:t>Page </a:t>
            </a:r>
            <a:fld id="{5251F420-7306-4E7C-A79E-F31A38F7D392}"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6"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695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0"/>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3" y="416805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8" name="Slide Number Placeholder 7">
            <a:extLst>
              <a:ext uri="{FF2B5EF4-FFF2-40B4-BE49-F238E27FC236}">
                <a16:creationId xmlns:a16="http://schemas.microsoft.com/office/drawing/2014/main" id="{4FE7C183-1D0F-4BA0-AFD5-92D8F4D092D5}"/>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smtClean="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smtClean="0"/>
              <a:t>Click to edit Master title style</a:t>
            </a:r>
            <a:endParaRPr lang="nb-NO" noProof="0" dirty="0"/>
          </a:p>
        </p:txBody>
      </p:sp>
      <p:sp>
        <p:nvSpPr>
          <p:cNvPr id="3" name="Text Placeholder 2" descr="Logo university of oslo">
            <a:extLst>
              <a:ext uri="{FF2B5EF4-FFF2-40B4-BE49-F238E27FC236}">
                <a16:creationId xmlns:a16="http://schemas.microsoft.com/office/drawing/2014/main" id="{AB937A8A-0440-4FE6-AE50-0E37CD6CCD2D}"/>
              </a:ext>
            </a:extLst>
          </p:cNvPr>
          <p:cNvSpPr>
            <a:spLocks noGrp="1"/>
          </p:cNvSpPr>
          <p:nvPr>
            <p:ph type="body" sz="quarter" idx="16"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8" name="Footer Placeholder 7">
            <a:extLst>
              <a:ext uri="{FF2B5EF4-FFF2-40B4-BE49-F238E27FC236}">
                <a16:creationId xmlns:a16="http://schemas.microsoft.com/office/drawing/2014/main" id="{D1538D53-9E40-4496-B5C8-0E242B7FF25D}"/>
              </a:ext>
            </a:extLst>
          </p:cNvPr>
          <p:cNvSpPr>
            <a:spLocks noGrp="1"/>
          </p:cNvSpPr>
          <p:nvPr>
            <p:ph type="ftr" sz="quarter" idx="18"/>
          </p:nvPr>
        </p:nvSpPr>
        <p:spPr/>
        <p:txBody>
          <a:bodyPr/>
          <a:lstStyle/>
          <a:p>
            <a:endParaRPr lang="nb-NO" dirty="0"/>
          </a:p>
        </p:txBody>
      </p:sp>
      <p:sp>
        <p:nvSpPr>
          <p:cNvPr id="13" name="Slide Number Placeholder 12">
            <a:extLst>
              <a:ext uri="{FF2B5EF4-FFF2-40B4-BE49-F238E27FC236}">
                <a16:creationId xmlns:a16="http://schemas.microsoft.com/office/drawing/2014/main" id="{36EC9E07-E46C-4C5E-8165-4D6A78601124}"/>
              </a:ext>
            </a:extLst>
          </p:cNvPr>
          <p:cNvSpPr>
            <a:spLocks noGrp="1"/>
          </p:cNvSpPr>
          <p:nvPr>
            <p:ph type="sldNum" sz="quarter" idx="19"/>
          </p:nvPr>
        </p:nvSpPr>
        <p:spPr/>
        <p:txBody>
          <a:bodyPr/>
          <a:lstStyle/>
          <a:p>
            <a:r>
              <a:rPr lang="en-US"/>
              <a:t>Page </a:t>
            </a:r>
            <a:fld id="{5251F420-7306-4E7C-A79E-F31A38F7D392}" type="slidenum">
              <a:rPr lang="en-US" smtClean="0"/>
              <a:pPr/>
              <a:t>‹#›</a:t>
            </a:fld>
            <a:endParaRPr lang="en-US" dirty="0"/>
          </a:p>
        </p:txBody>
      </p:sp>
      <p:pic>
        <p:nvPicPr>
          <p:cNvPr id="17" name="Picture 1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err="1"/>
              <a:t>Quote</a:t>
            </a:r>
            <a:endParaRPr lang="nb-NO" noProof="0" dirty="0"/>
          </a:p>
        </p:txBody>
      </p:sp>
      <p:sp>
        <p:nvSpPr>
          <p:cNvPr id="20" name="Text Placeholder 2" descr="Logo university of oslo">
            <a:extLst>
              <a:ext uri="{FF2B5EF4-FFF2-40B4-BE49-F238E27FC236}">
                <a16:creationId xmlns:a16="http://schemas.microsoft.com/office/drawing/2014/main" id="{8BA44D8A-54F0-40B1-96F3-44DF956CC7EA}"/>
              </a:ext>
            </a:extLst>
          </p:cNvPr>
          <p:cNvSpPr>
            <a:spLocks noGrp="1"/>
          </p:cNvSpPr>
          <p:nvPr>
            <p:ph type="body" sz="quarter" idx="16"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pic>
        <p:nvPicPr>
          <p:cNvPr id="19" name="Picture 1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49134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9" name="Content Placeholder 3">
            <a:extLst>
              <a:ext uri="{FF2B5EF4-FFF2-40B4-BE49-F238E27FC236}">
                <a16:creationId xmlns:a16="http://schemas.microsoft.com/office/drawing/2014/main" id="{86E62222-11A6-40E7-BF69-7E8498A4100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smtClean="0"/>
              <a:t>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endParaRPr lang="nb-NO"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13450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smtClean="0"/>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a:lvl1pPr>
          </a:lstStyle>
          <a:p>
            <a:r>
              <a:rPr lang="en-US" noProof="0" smtClean="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endParaRPr lang="nb-NO"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 name="Content Placeholder 1">
            <a:extLst>
              <a:ext uri="{FF2B5EF4-FFF2-40B4-BE49-F238E27FC236}">
                <a16:creationId xmlns:a16="http://schemas.microsoft.com/office/drawing/2014/main" id="{108DADA3-5103-43E7-81AF-78BFB0D043F5}"/>
              </a:ext>
            </a:extLst>
          </p:cNvPr>
          <p:cNvSpPr>
            <a:spLocks noGrp="1"/>
          </p:cNvSpPr>
          <p:nvPr>
            <p:ph sz="quarter" idx="31"/>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smtClean="0"/>
              <a:t>Edit Master text styles</a:t>
            </a:r>
          </a:p>
        </p:txBody>
      </p:sp>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endParaRPr lang="nb-NO"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endParaRPr lang="nb-NO"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page UiO Color/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 xmlns:asvg="http://schemas.microsoft.com/office/drawing/2016/SVG/main"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2868963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smtClean="0"/>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smtClean="0"/>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smtClean="0"/>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smtClean="0"/>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smtClean="0"/>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smtClean="0"/>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endParaRPr lang="nb-NO"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39631"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endParaRPr lang="nb-NO"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endParaRPr lang="nb-NO"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smtClean="0"/>
              <a:t>Click icon to add picture</a:t>
            </a:r>
            <a:endParaRPr lang="en-US" dirty="0"/>
          </a:p>
        </p:txBody>
      </p:sp>
      <p:sp>
        <p:nvSpPr>
          <p:cNvPr id="3" name="Text Placeholder 2" descr="Logo university of oslo">
            <a:extLst>
              <a:ext uri="{FF2B5EF4-FFF2-40B4-BE49-F238E27FC236}">
                <a16:creationId xmlns:a16="http://schemas.microsoft.com/office/drawing/2014/main" id="{0F362B01-572E-40F1-A00C-F460165626C5}"/>
              </a:ext>
            </a:extLst>
          </p:cNvPr>
          <p:cNvSpPr>
            <a:spLocks noGrp="1"/>
          </p:cNvSpPr>
          <p:nvPr>
            <p:ph type="body" sz="quarter" idx="28"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pic>
        <p:nvPicPr>
          <p:cNvPr id="5" name="Picture 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US"/>
              <a:t>Page </a:t>
            </a:r>
            <a:fld id="{5251F420-7306-4E7C-A79E-F31A38F7D392}" type="slidenum">
              <a:rPr lang="en-US" smtClean="0"/>
              <a:pPr/>
              <a:t>‹#›</a:t>
            </a:fld>
            <a:endParaRPr lang="en-US" dirty="0"/>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7511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page UiO Full Width Pictur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smtClean="0"/>
              <a:t>Click icon to add picture</a:t>
            </a:r>
            <a:endParaRPr lang="en-US" dirty="0"/>
          </a:p>
        </p:txBody>
      </p:sp>
      <p:sp>
        <p:nvSpPr>
          <p:cNvPr id="13" name="Rectangle 12">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3" name="Text Placeholder 10" descr="Logo university of oslo">
            <a:extLst>
              <a:ext uri="{FF2B5EF4-FFF2-40B4-BE49-F238E27FC236}">
                <a16:creationId xmlns:a16="http://schemas.microsoft.com/office/drawing/2014/main" id="{855DB83D-7815-446A-9472-E7D6F3376D43}"/>
              </a:ext>
            </a:extLst>
          </p:cNvPr>
          <p:cNvSpPr>
            <a:spLocks noGrp="1"/>
          </p:cNvSpPr>
          <p:nvPr>
            <p:ph type="body" sz="quarter" idx="21" hasCustomPrompt="1"/>
          </p:nvPr>
        </p:nvSpPr>
        <p:spPr>
          <a:xfrm>
            <a:off x="0" y="0"/>
            <a:ext cx="4831492" cy="1742304"/>
          </a:xfrm>
          <a:blipFill>
            <a:blip r:embed="rId3">
              <a:extLst>
                <a:ext uri="{96DAC541-7B7A-43D3-8B79-37D633B846F1}">
                  <asvg:svgBlip xmlns="" xmlns:asvg="http://schemas.microsoft.com/office/drawing/2016/SVG/main"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22" name="Subtitle 2">
            <a:extLst>
              <a:ext uri="{FF2B5EF4-FFF2-40B4-BE49-F238E27FC236}">
                <a16:creationId xmlns:a16="http://schemas.microsoft.com/office/drawing/2014/main" id="{0DB6EDC5-0DC0-49D7-8862-D897F60A38E8}"/>
              </a:ext>
            </a:extLst>
          </p:cNvPr>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24" name="Text Placeholder 8">
            <a:extLst>
              <a:ext uri="{FF2B5EF4-FFF2-40B4-BE49-F238E27FC236}">
                <a16:creationId xmlns:a16="http://schemas.microsoft.com/office/drawing/2014/main" id="{6E568436-D422-4A9F-A35E-6ECC932FCF72}"/>
              </a:ext>
            </a:extLst>
          </p:cNvPr>
          <p:cNvSpPr>
            <a:spLocks noGrp="1"/>
          </p:cNvSpPr>
          <p:nvPr>
            <p:ph type="body" sz="quarter" idx="16"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25" name="Text Placeholder 8">
            <a:extLst>
              <a:ext uri="{FF2B5EF4-FFF2-40B4-BE49-F238E27FC236}">
                <a16:creationId xmlns:a16="http://schemas.microsoft.com/office/drawing/2014/main" id="{8079B71B-2B27-4E24-9281-48B2C896ACEB}"/>
              </a:ext>
            </a:extLst>
          </p:cNvPr>
          <p:cNvSpPr>
            <a:spLocks noGrp="1"/>
          </p:cNvSpPr>
          <p:nvPr>
            <p:ph type="body" sz="quarter" idx="17"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23" name="Date Placeholder 3">
            <a:extLst>
              <a:ext uri="{FF2B5EF4-FFF2-40B4-BE49-F238E27FC236}">
                <a16:creationId xmlns:a16="http://schemas.microsoft.com/office/drawing/2014/main" id="{50DED61E-0C4F-472B-A28B-E496A1EE1419}"/>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pic>
        <p:nvPicPr>
          <p:cNvPr id="41" name="Picture 40"/>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222205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page UiO Full Width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2" name="Text Placeholder 10" descr="Logo university of oslo">
            <a:extLst>
              <a:ext uri="{FF2B5EF4-FFF2-40B4-BE49-F238E27FC236}">
                <a16:creationId xmlns:a16="http://schemas.microsoft.com/office/drawing/2014/main" id="{50D46AD3-A771-4DEF-954F-E12BC453A367}"/>
              </a:ext>
            </a:extLst>
          </p:cNvPr>
          <p:cNvSpPr>
            <a:spLocks noGrp="1"/>
          </p:cNvSpPr>
          <p:nvPr>
            <p:ph type="body" sz="quarter" idx="21" hasCustomPrompt="1"/>
          </p:nvPr>
        </p:nvSpPr>
        <p:spPr>
          <a:xfrm>
            <a:off x="0" y="0"/>
            <a:ext cx="4831492" cy="1742304"/>
          </a:xfrm>
          <a:blipFill>
            <a:blip r:embed="rId2">
              <a:extLst>
                <a:ext uri="{96DAC541-7B7A-43D3-8B79-37D633B846F1}">
                  <asvg:svgBlip xmlns="" xmlns:asvg="http://schemas.microsoft.com/office/drawing/2016/SVG/main"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4" name="Date Placeholder 3"/>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pic>
        <p:nvPicPr>
          <p:cNvPr id="25" name="Picture 24"/>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19254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page Faculty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4" name="Text Placeholder 8">
            <a:extLst>
              <a:ext uri="{FF2B5EF4-FFF2-40B4-BE49-F238E27FC236}">
                <a16:creationId xmlns:a16="http://schemas.microsoft.com/office/drawing/2014/main" id="{E2797541-CC8A-4BF9-AD61-F95B5D424E7E}"/>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1" name="Text Placeholder 8">
            <a:extLst>
              <a:ext uri="{FF2B5EF4-FFF2-40B4-BE49-F238E27FC236}">
                <a16:creationId xmlns:a16="http://schemas.microsoft.com/office/drawing/2014/main" id="{57F9F285-7481-495A-B1F0-6CB04E7E3B91}"/>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2" name="Text Placeholder 8">
            <a:extLst>
              <a:ext uri="{FF2B5EF4-FFF2-40B4-BE49-F238E27FC236}">
                <a16:creationId xmlns:a16="http://schemas.microsoft.com/office/drawing/2014/main" id="{95D7F869-7DD8-42A9-BFA1-5DF06F572DD1}"/>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2" name="Graphic 21" descr="UiO segl">
            <a:extLst>
              <a:ext uri="{FF2B5EF4-FFF2-40B4-BE49-F238E27FC236}">
                <a16:creationId xmlns:a16="http://schemas.microsoft.com/office/drawing/2014/main" id="{EC01DC75-D0B0-4B26-A9E0-4DA4332550D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8041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180199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smtClean="0"/>
              <a:t>Click icon to add picture</a:t>
            </a:r>
            <a:endParaRPr lang="en-US" dirty="0"/>
          </a:p>
        </p:txBody>
      </p:sp>
      <p:sp>
        <p:nvSpPr>
          <p:cNvPr id="9" name="Text Placeholder 8">
            <a:extLst>
              <a:ext uri="{FF2B5EF4-FFF2-40B4-BE49-F238E27FC236}">
                <a16:creationId xmlns:a16="http://schemas.microsoft.com/office/drawing/2014/main" id="{5A7D8FAB-5135-4ED0-ACB7-2739C6B82F8B}"/>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smtClean="0"/>
              <a:t>Click to edit Master title style</a:t>
            </a:r>
            <a:endParaRPr lang="nb-NO" noProof="0" dirty="0"/>
          </a:p>
        </p:txBody>
      </p:sp>
      <p:sp>
        <p:nvSpPr>
          <p:cNvPr id="18" name="Text Placeholder 8">
            <a:extLst>
              <a:ext uri="{FF2B5EF4-FFF2-40B4-BE49-F238E27FC236}">
                <a16:creationId xmlns:a16="http://schemas.microsoft.com/office/drawing/2014/main" id="{0C5E1721-C410-49BE-9F3F-24805109740D}"/>
              </a:ext>
            </a:extLst>
          </p:cNvPr>
          <p:cNvSpPr>
            <a:spLocks noGrp="1"/>
          </p:cNvSpPr>
          <p:nvPr>
            <p:ph type="body" sz="quarter" idx="18"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DAF0B331-B584-46FA-B290-ADD1C599DDB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9D579993-FE03-45A3-B1FB-C50D4B5D628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7A13BE6F-3781-43DF-AA89-B8DEEDEF92A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4807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Pictur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pic>
        <p:nvPicPr>
          <p:cNvPr id="26" name="Picture 25"/>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25621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80294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Page </a:t>
            </a:r>
            <a:fld id="{5251F420-7306-4E7C-A79E-F31A38F7D392}" type="slidenum">
              <a:rPr lang="en-US" smtClean="0"/>
              <a:pPr/>
              <a:t>‹#›</a:t>
            </a:fld>
            <a:endParaRPr lang="en-US"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pic>
        <p:nvPicPr>
          <p:cNvPr id="5" name="Graphic 4" descr="Logo university of oslo">
            <a:extLst>
              <a:ext uri="{FF2B5EF4-FFF2-40B4-BE49-F238E27FC236}">
                <a16:creationId xmlns:a16="http://schemas.microsoft.com/office/drawing/2014/main" id="{FC22999A-40AC-4186-8730-BF6B9FCCF0E0}"/>
              </a:ext>
            </a:extLst>
          </p:cNvPr>
          <p:cNvPicPr>
            <a:picLocks noChangeAspect="1"/>
          </p:cNvPicPr>
          <p:nvPr userDrawn="1"/>
        </p:nvPicPr>
        <p:blipFill>
          <a:blip r:embed="rId28">
            <a:extLst>
              <a:ext uri="{96DAC541-7B7A-43D3-8B79-37D633B846F1}">
                <asvg:svgBlip xmlns="" xmlns:asvg="http://schemas.microsoft.com/office/drawing/2016/SVG/main" r:embed="rId30"/>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9" r:id="rId5"/>
    <p:sldLayoutId id="2147483698" r:id="rId6"/>
    <p:sldLayoutId id="2147483700" r:id="rId7"/>
    <p:sldLayoutId id="2147483720" r:id="rId8"/>
    <p:sldLayoutId id="2147483719" r:id="rId9"/>
    <p:sldLayoutId id="2147483721"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conomics.mit.edu/faculty/angrist"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3.gif"/><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thedataschool.co.uk/nai-louza/apples-and-oranges" TargetMode="External"/><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rand.org/health-care/projects/hie.html"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8.xml"/><Relationship Id="rId1" Type="http://schemas.openxmlformats.org/officeDocument/2006/relationships/video" Target="https://www.youtube.com/embed/eGRd8jBdNYg"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tanelah"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7.jfif"/></Relationships>
</file>

<file path=ppt/slides/_rels/slide5.xml.rels><?xml version="1.0" encoding="UTF-8" standalone="yes"?>
<Relationships xmlns="http://schemas.openxmlformats.org/package/2006/relationships"><Relationship Id="rId3" Type="http://schemas.openxmlformats.org/officeDocument/2006/relationships/hyperlink" Target="https://www.newyorker.com/books/page-turner/robert-frost-darkness-or-light" TargetMode="External"/><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mixtape.scunning.com/potential-outcomes.html"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yasirslash" TargetMode="External"/><Relationship Id="rId2" Type="http://schemas.openxmlformats.org/officeDocument/2006/relationships/image" Target="../media/image24.jfi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48"/>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426358" y="802105"/>
            <a:ext cx="10777070" cy="5462439"/>
          </a:xfrm>
        </p:spPr>
      </p:pic>
      <p:sp>
        <p:nvSpPr>
          <p:cNvPr id="42" name="Text Placeholder 41"/>
          <p:cNvSpPr>
            <a:spLocks noGrp="1"/>
          </p:cNvSpPr>
          <p:nvPr>
            <p:ph type="body" sz="quarter" idx="21"/>
          </p:nvPr>
        </p:nvSpPr>
        <p:spPr/>
        <p:txBody>
          <a:bodyPr/>
          <a:lstStyle/>
          <a:p>
            <a:endParaRPr lang="en-US"/>
          </a:p>
        </p:txBody>
      </p:sp>
      <p:sp>
        <p:nvSpPr>
          <p:cNvPr id="35" name="Title 34"/>
          <p:cNvSpPr>
            <a:spLocks noGrp="1"/>
          </p:cNvSpPr>
          <p:nvPr>
            <p:ph type="title"/>
          </p:nvPr>
        </p:nvSpPr>
        <p:spPr/>
        <p:txBody>
          <a:bodyPr/>
          <a:lstStyle/>
          <a:p>
            <a:r>
              <a:rPr lang="es-ES" dirty="0" smtClean="0"/>
              <a:t>RANDOMIZED TRIALS I</a:t>
            </a:r>
            <a:endParaRPr lang="en-US" dirty="0"/>
          </a:p>
        </p:txBody>
      </p:sp>
      <p:sp>
        <p:nvSpPr>
          <p:cNvPr id="36" name="Subtitle 35"/>
          <p:cNvSpPr>
            <a:spLocks noGrp="1"/>
          </p:cNvSpPr>
          <p:nvPr>
            <p:ph type="subTitle" idx="1"/>
          </p:nvPr>
        </p:nvSpPr>
        <p:spPr>
          <a:xfrm>
            <a:off x="2463595" y="5199013"/>
            <a:ext cx="4782656" cy="269304"/>
          </a:xfrm>
        </p:spPr>
        <p:txBody>
          <a:bodyPr/>
          <a:lstStyle/>
          <a:p>
            <a:r>
              <a:rPr lang="es-ES" dirty="0" smtClean="0"/>
              <a:t>José Manuel Arencibia Alemán &amp; Isa Steinmann</a:t>
            </a:r>
            <a:endParaRPr lang="en-US" dirty="0"/>
          </a:p>
        </p:txBody>
      </p:sp>
      <p:sp>
        <p:nvSpPr>
          <p:cNvPr id="39" name="Text Placeholder 38"/>
          <p:cNvSpPr>
            <a:spLocks noGrp="1"/>
          </p:cNvSpPr>
          <p:nvPr>
            <p:ph type="body" sz="quarter" idx="15"/>
          </p:nvPr>
        </p:nvSpPr>
        <p:spPr>
          <a:xfrm>
            <a:off x="2463594" y="5468760"/>
            <a:ext cx="985847" cy="269304"/>
          </a:xfrm>
        </p:spPr>
        <p:txBody>
          <a:bodyPr/>
          <a:lstStyle/>
          <a:p>
            <a:r>
              <a:rPr lang="en-US" dirty="0" smtClean="0"/>
              <a:t>Session</a:t>
            </a:r>
            <a:r>
              <a:rPr lang="es-ES" dirty="0" smtClean="0"/>
              <a:t> 3</a:t>
            </a:r>
            <a:endParaRPr lang="en-US" dirty="0"/>
          </a:p>
        </p:txBody>
      </p:sp>
      <p:sp>
        <p:nvSpPr>
          <p:cNvPr id="8" name="Date Placeholder 7">
            <a:extLst>
              <a:ext uri="{FF2B5EF4-FFF2-40B4-BE49-F238E27FC236}">
                <a16:creationId xmlns:a16="http://schemas.microsoft.com/office/drawing/2014/main" id="{09B07636-3CC1-453E-8A61-C603911CAA1E}"/>
              </a:ext>
            </a:extLst>
          </p:cNvPr>
          <p:cNvSpPr>
            <a:spLocks noGrp="1"/>
          </p:cNvSpPr>
          <p:nvPr>
            <p:ph type="dt" sz="half" idx="10"/>
          </p:nvPr>
        </p:nvSpPr>
        <p:spPr>
          <a:xfrm>
            <a:off x="2463595" y="6264544"/>
            <a:ext cx="1737655" cy="269304"/>
          </a:xfrm>
        </p:spPr>
        <p:txBody>
          <a:bodyPr/>
          <a:lstStyle/>
          <a:p>
            <a:r>
              <a:rPr lang="en-US" dirty="0" smtClean="0"/>
              <a:t>January</a:t>
            </a:r>
            <a:r>
              <a:rPr lang="es-ES" dirty="0" smtClean="0"/>
              <a:t> 24, 2021</a:t>
            </a:r>
            <a:endParaRPr lang="en-US" dirty="0"/>
          </a:p>
        </p:txBody>
      </p:sp>
      <p:sp>
        <p:nvSpPr>
          <p:cNvPr id="38" name="Text Placeholder 37"/>
          <p:cNvSpPr>
            <a:spLocks noGrp="1"/>
          </p:cNvSpPr>
          <p:nvPr>
            <p:ph type="body" sz="quarter" idx="14"/>
          </p:nvPr>
        </p:nvSpPr>
        <p:spPr/>
        <p:txBody>
          <a:bodyPr/>
          <a:lstStyle/>
          <a:p>
            <a:endParaRPr lang="en-US"/>
          </a:p>
        </p:txBody>
      </p:sp>
      <p:sp>
        <p:nvSpPr>
          <p:cNvPr id="50" name="TextBox 49"/>
          <p:cNvSpPr txBox="1"/>
          <p:nvPr/>
        </p:nvSpPr>
        <p:spPr>
          <a:xfrm>
            <a:off x="9340468" y="5862080"/>
            <a:ext cx="1507958" cy="215444"/>
          </a:xfrm>
          <a:prstGeom prst="rect">
            <a:avLst/>
          </a:prstGeom>
          <a:noFill/>
        </p:spPr>
        <p:txBody>
          <a:bodyPr wrap="square" rtlCol="0">
            <a:spAutoFit/>
          </a:bodyPr>
          <a:lstStyle/>
          <a:p>
            <a:r>
              <a:rPr lang="es-ES" sz="800" dirty="0" err="1" smtClean="0"/>
              <a:t>Source</a:t>
            </a:r>
            <a:r>
              <a:rPr lang="es-ES" sz="800" dirty="0" smtClean="0"/>
              <a:t>: </a:t>
            </a:r>
            <a:r>
              <a:rPr lang="es-ES" sz="800" dirty="0" smtClean="0">
                <a:hlinkClick r:id="rId3"/>
              </a:rPr>
              <a:t>Joshua </a:t>
            </a:r>
            <a:r>
              <a:rPr lang="es-ES" sz="800" dirty="0" err="1" smtClean="0">
                <a:hlinkClick r:id="rId3"/>
              </a:rPr>
              <a:t>Angrist</a:t>
            </a:r>
            <a:endParaRPr lang="en-US" sz="800" dirty="0"/>
          </a:p>
        </p:txBody>
      </p:sp>
    </p:spTree>
    <p:extLst>
      <p:ext uri="{BB962C8B-B14F-4D97-AF65-F5344CB8AC3E}">
        <p14:creationId xmlns:p14="http://schemas.microsoft.com/office/powerpoint/2010/main" val="351496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in Groups</a:t>
            </a:r>
          </a:p>
        </p:txBody>
      </p:sp>
      <p:sp>
        <p:nvSpPr>
          <p:cNvPr id="3" name="Subtitle 2"/>
          <p:cNvSpPr>
            <a:spLocks noGrp="1"/>
          </p:cNvSpPr>
          <p:nvPr>
            <p:ph type="subTitle" idx="13"/>
          </p:nvPr>
        </p:nvSpPr>
        <p:spPr/>
        <p:txBody>
          <a:bodyPr/>
          <a:lstStyle/>
          <a:p>
            <a:r>
              <a:rPr lang="en-US" dirty="0"/>
              <a:t>Fruitless comparisons</a:t>
            </a:r>
          </a:p>
          <a:p>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Substituting on the differences in groups expression</a:t>
                </a:r>
                <a:r>
                  <a:rPr lang="nb-NO" dirty="0" smtClean="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i="1">
                        <a:latin typeface="Cambria Math" panose="02040503050406030204" pitchFamily="18" charset="0"/>
                      </a:rPr>
                      <m:t>=</m:t>
                    </m:r>
                    <m:r>
                      <a:rPr lang="nb-NO" i="1" smtClean="0">
                        <a:latin typeface="Cambria Math" panose="02040503050406030204" pitchFamily="18" charset="0"/>
                        <a:ea typeface="Cambria Math" panose="02040503050406030204" pitchFamily="18" charset="0"/>
                      </a:rPr>
                      <m:t>𝜅</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oMath>
                </a14:m>
                <a:r>
                  <a:rPr lang="en-US" dirty="0" smtClean="0"/>
                  <a:t> (i.e., under constant-effects assumption)* we can see that</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b="0" i="1" smtClean="0">
                          <a:latin typeface="Cambria Math" panose="02040503050406030204" pitchFamily="18" charset="0"/>
                        </a:rPr>
                        <m:t>=</m:t>
                      </m:r>
                    </m:oMath>
                  </m:oMathPara>
                </a14:m>
                <a:endParaRPr lang="nb-NO" dirty="0" smtClean="0"/>
              </a:p>
              <a:p>
                <a:pPr marL="0" indent="0" algn="ctr">
                  <a:buNone/>
                </a:pPr>
                <a:endParaRPr lang="nb-NO"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r>
                            <a:rPr lang="nb-NO" i="1" smtClean="0">
                              <a:solidFill>
                                <a:srgbClr val="FF0000"/>
                              </a:solidFill>
                              <a:latin typeface="Cambria Math" panose="02040503050406030204" pitchFamily="18" charset="0"/>
                              <a:ea typeface="Cambria Math" panose="02040503050406030204" pitchFamily="18" charset="0"/>
                            </a:rPr>
                            <m:t>𝜅</m:t>
                          </m:r>
                          <m:r>
                            <a:rPr lang="nb-NO" i="1">
                              <a:solidFill>
                                <a:srgbClr val="FF0000"/>
                              </a:solidFill>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𝑌</m:t>
                              </m:r>
                            </m:e>
                            <m:sub>
                              <m:r>
                                <a:rPr lang="nb-NO" i="1">
                                  <a:solidFill>
                                    <a:srgbClr val="FF0000"/>
                                  </a:solidFill>
                                  <a:latin typeface="Cambria Math" panose="02040503050406030204" pitchFamily="18" charset="0"/>
                                </a:rPr>
                                <m:t>0</m:t>
                              </m:r>
                              <m:r>
                                <a:rPr lang="nb-NO" i="1">
                                  <a:solidFill>
                                    <a:srgbClr val="FF0000"/>
                                  </a:solidFill>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a:latin typeface="Cambria Math" panose="02040503050406030204" pitchFamily="18" charset="0"/>
                        </a:rPr>
                        <m:t>=</m:t>
                      </m:r>
                    </m:oMath>
                  </m:oMathPara>
                </a14:m>
                <a:endParaRPr lang="nb-NO" dirty="0" smtClean="0"/>
              </a:p>
              <a:p>
                <a:pPr marL="0" indent="0" algn="ctr">
                  <a:buNone/>
                </a:pPr>
                <a:endParaRPr lang="nb-NO" dirty="0" smtClean="0"/>
              </a:p>
              <a:p>
                <a:pPr marL="0" indent="0" algn="ctr">
                  <a:buNone/>
                </a:pPr>
                <a14:m>
                  <m:oMathPara xmlns:m="http://schemas.openxmlformats.org/officeDocument/2006/math">
                    <m:oMathParaPr>
                      <m:jc m:val="centerGroup"/>
                    </m:oMathParaPr>
                    <m:oMath xmlns:m="http://schemas.openxmlformats.org/officeDocument/2006/math">
                      <m:limLow>
                        <m:limLowPr>
                          <m:ctrlPr>
                            <a:rPr lang="nb-NO" i="1" smtClean="0">
                              <a:latin typeface="Cambria Math" panose="02040503050406030204" pitchFamily="18" charset="0"/>
                            </a:rPr>
                          </m:ctrlPr>
                        </m:limLowPr>
                        <m:e>
                          <m:groupChr>
                            <m:groupChrPr>
                              <m:chr m:val="⏟"/>
                              <m:ctrlPr>
                                <a:rPr lang="nb-NO" i="1" smtClean="0">
                                  <a:latin typeface="Cambria Math" panose="02040503050406030204" pitchFamily="18" charset="0"/>
                                </a:rPr>
                              </m:ctrlPr>
                            </m:groupChrPr>
                            <m:e>
                              <m:r>
                                <a:rPr lang="nb-NO" i="1" smtClean="0">
                                  <a:latin typeface="Cambria Math" panose="02040503050406030204" pitchFamily="18" charset="0"/>
                                  <a:ea typeface="Cambria Math" panose="02040503050406030204" pitchFamily="18" charset="0"/>
                                </a:rPr>
                                <m:t>𝜅</m:t>
                              </m:r>
                            </m:e>
                          </m:groupChr>
                        </m:e>
                        <m:lim>
                          <m:sSup>
                            <m:sSupPr>
                              <m:ctrlPr>
                                <a:rPr lang="nb-NO" i="1" smtClean="0">
                                  <a:latin typeface="Cambria Math" panose="02040503050406030204" pitchFamily="18" charset="0"/>
                                </a:rPr>
                              </m:ctrlPr>
                            </m:sSupPr>
                            <m:e>
                              <m:r>
                                <a:rPr lang="nb-NO" i="1">
                                  <a:latin typeface="Cambria Math" panose="02040503050406030204" pitchFamily="18" charset="0"/>
                                </a:rPr>
                                <m:t>𝐴𝑇𝐸</m:t>
                              </m:r>
                            </m:e>
                            <m:sup>
                              <m:r>
                                <a:rPr lang="nb-NO" b="0" i="1" smtClean="0">
                                  <a:latin typeface="Cambria Math" panose="02040503050406030204" pitchFamily="18" charset="0"/>
                                </a:rPr>
                                <m:t>∗∗</m:t>
                              </m:r>
                            </m:sup>
                          </m:sSup>
                        </m:lim>
                      </m:limLow>
                      <m:r>
                        <a:rPr lang="nb-NO" b="0" i="1" smtClean="0">
                          <a:latin typeface="Cambria Math" panose="02040503050406030204" pitchFamily="18" charset="0"/>
                        </a:rPr>
                        <m:t>+</m:t>
                      </m:r>
                      <m:limLow>
                        <m:limLowPr>
                          <m:ctrlPr>
                            <a:rPr lang="nb-NO" b="0" i="1" smtClean="0">
                              <a:latin typeface="Cambria Math" panose="02040503050406030204" pitchFamily="18" charset="0"/>
                            </a:rPr>
                          </m:ctrlPr>
                        </m:limLowPr>
                        <m:e>
                          <m:groupChr>
                            <m:groupChrPr>
                              <m:chr m:val="⏟"/>
                              <m:ctrlPr>
                                <a:rPr lang="nb-NO" b="0" i="1" smtClean="0">
                                  <a:latin typeface="Cambria Math" panose="02040503050406030204" pitchFamily="18" charset="0"/>
                                </a:rPr>
                              </m:ctrlPr>
                            </m:groupChrPr>
                            <m:e>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e>
                          </m:groupChr>
                        </m:e>
                        <m:lim>
                          <m:r>
                            <a:rPr lang="nb-NO" b="0" i="1" smtClean="0">
                              <a:latin typeface="Cambria Math" panose="02040503050406030204" pitchFamily="18" charset="0"/>
                            </a:rPr>
                            <m:t>𝑆𝑒𝑙𝑒𝑐𝑡𝑖𝑜𝑛</m:t>
                          </m:r>
                          <m:r>
                            <a:rPr lang="nb-NO" b="0" i="1" smtClean="0">
                              <a:latin typeface="Cambria Math" panose="02040503050406030204" pitchFamily="18" charset="0"/>
                            </a:rPr>
                            <m:t> </m:t>
                          </m:r>
                          <m:r>
                            <a:rPr lang="nb-NO" b="0" i="1" smtClean="0">
                              <a:latin typeface="Cambria Math" panose="02040503050406030204" pitchFamily="18" charset="0"/>
                            </a:rPr>
                            <m:t>𝑏𝑖𝑎𝑠</m:t>
                          </m:r>
                        </m:lim>
                      </m:limLow>
                    </m:oMath>
                  </m:oMathPara>
                </a14:m>
                <a:endParaRPr lang="en-US" dirty="0" smtClean="0"/>
              </a:p>
              <a:p>
                <a:r>
                  <a:rPr lang="en-US" dirty="0" smtClean="0"/>
                  <a:t>That is, there is an underlying assumption that selection bias is equal to </a:t>
                </a:r>
                <a14:m>
                  <m:oMath xmlns:m="http://schemas.openxmlformats.org/officeDocument/2006/math">
                    <m:r>
                      <a:rPr lang="nb-NO" b="0" i="1" smtClean="0">
                        <a:latin typeface="Cambria Math" panose="02040503050406030204" pitchFamily="18" charset="0"/>
                      </a:rPr>
                      <m:t>0</m:t>
                    </m:r>
                  </m:oMath>
                </a14:m>
                <a:r>
                  <a:rPr lang="en-US" dirty="0" smtClean="0"/>
                  <a:t>, but…</a:t>
                </a: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2"/>
                <a:stretch>
                  <a:fillRect l="-1493"/>
                </a:stretch>
              </a:blipFill>
            </p:spPr>
            <p:txBody>
              <a:bodyPr/>
              <a:lstStyle/>
              <a:p>
                <a:r>
                  <a:rPr lang="en-US">
                    <a:noFill/>
                  </a:rPr>
                  <a:t> </a:t>
                </a:r>
              </a:p>
            </p:txBody>
          </p:sp>
        </mc:Fallback>
      </mc:AlternateContent>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10</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7206431" y="5804685"/>
                <a:ext cx="4059936" cy="507831"/>
              </a:xfrm>
              <a:prstGeom prst="rect">
                <a:avLst/>
              </a:prstGeom>
              <a:noFill/>
              <a:ln>
                <a:solidFill>
                  <a:schemeClr val="tx1"/>
                </a:solidFill>
              </a:ln>
            </p:spPr>
            <p:txBody>
              <a:bodyPr wrap="square" rtlCol="0">
                <a:spAutoFit/>
              </a:bodyPr>
              <a:lstStyle/>
              <a:p>
                <a:r>
                  <a:rPr lang="nb-NO" b="0" dirty="0" smtClean="0"/>
                  <a:t>	</a:t>
                </a:r>
                <a:r>
                  <a:rPr lang="en-US" b="1" dirty="0" smtClean="0"/>
                  <a:t>(*)</a:t>
                </a:r>
                <a14:m>
                  <m:oMath xmlns:m="http://schemas.openxmlformats.org/officeDocument/2006/math">
                    <m:r>
                      <a:rPr lang="en-US" i="1" smtClean="0">
                        <a:latin typeface="Cambria Math" panose="02040503050406030204" pitchFamily="18" charset="0"/>
                      </a:rPr>
                      <m:t> </m:t>
                    </m:r>
                  </m:oMath>
                </a14:m>
                <a:r>
                  <a:rPr lang="en-US" dirty="0" smtClean="0"/>
                  <a:t>If interested, you can generalize this expression without </a:t>
                </a:r>
                <a:r>
                  <a:rPr lang="en-US" i="1" dirty="0" smtClean="0"/>
                  <a:t>constant-effect assumption</a:t>
                </a:r>
                <a:r>
                  <a:rPr lang="en-US" dirty="0" smtClean="0"/>
                  <a:t>. Neatly presented in Cunningham 2021 (section 4.1.3)</a:t>
                </a:r>
                <a:r>
                  <a:rPr lang="nb-NO" b="1" dirty="0"/>
                  <a:t> </a:t>
                </a:r>
              </a:p>
              <a:p>
                <a:r>
                  <a:rPr lang="nb-NO" b="1" dirty="0" smtClean="0"/>
                  <a:t>	(**) </a:t>
                </a:r>
                <a:r>
                  <a:rPr lang="en-US" dirty="0" smtClean="0"/>
                  <a:t>Average </a:t>
                </a:r>
                <a:r>
                  <a:rPr lang="en-US" dirty="0"/>
                  <a:t>Treatment Effect</a:t>
                </a:r>
              </a:p>
            </p:txBody>
          </p:sp>
        </mc:Choice>
        <mc:Fallback xmlns="">
          <p:sp>
            <p:nvSpPr>
              <p:cNvPr id="7" name="TextBox 6"/>
              <p:cNvSpPr txBox="1">
                <a:spLocks noRot="1" noChangeAspect="1" noMove="1" noResize="1" noEditPoints="1" noAdjustHandles="1" noChangeArrowheads="1" noChangeShapeType="1" noTextEdit="1"/>
              </p:cNvSpPr>
              <p:nvPr/>
            </p:nvSpPr>
            <p:spPr>
              <a:xfrm>
                <a:off x="7206431" y="5804685"/>
                <a:ext cx="4059936" cy="507831"/>
              </a:xfrm>
              <a:prstGeom prst="rect">
                <a:avLst/>
              </a:prstGeom>
              <a:blipFill>
                <a:blip r:embed="rId3"/>
                <a:stretch>
                  <a:fillRect b="-2326"/>
                </a:stretch>
              </a:blipFill>
              <a:ln>
                <a:solidFill>
                  <a:schemeClr val="tx1"/>
                </a:solidFill>
              </a:ln>
            </p:spPr>
            <p:txBody>
              <a:bodyPr/>
              <a:lstStyle/>
              <a:p>
                <a:r>
                  <a:rPr lang="en-US">
                    <a:noFill/>
                  </a:rPr>
                  <a:t> </a:t>
                </a:r>
              </a:p>
            </p:txBody>
          </p:sp>
        </mc:Fallback>
      </mc:AlternateContent>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30270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in Groups</a:t>
            </a:r>
          </a:p>
        </p:txBody>
      </p:sp>
      <p:sp>
        <p:nvSpPr>
          <p:cNvPr id="3" name="Subtitle 2"/>
          <p:cNvSpPr>
            <a:spLocks noGrp="1"/>
          </p:cNvSpPr>
          <p:nvPr>
            <p:ph type="subTitle" idx="13"/>
          </p:nvPr>
        </p:nvSpPr>
        <p:spPr/>
        <p:txBody>
          <a:bodyPr/>
          <a:lstStyle/>
          <a:p>
            <a:r>
              <a:rPr lang="nb-NO" i="1" dirty="0" err="1" smtClean="0"/>
              <a:t>Ceteris</a:t>
            </a:r>
            <a:r>
              <a:rPr lang="nb-NO" i="1" dirty="0" smtClean="0"/>
              <a:t> </a:t>
            </a:r>
            <a:r>
              <a:rPr lang="nb-NO" i="1" dirty="0" err="1" smtClean="0"/>
              <a:t>Paribus</a:t>
            </a:r>
            <a:r>
              <a:rPr lang="nb-NO" i="1" dirty="0" smtClean="0"/>
              <a:t>?</a:t>
            </a:r>
            <a:endParaRPr lang="en-US" i="1"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Formally</a:t>
                </a:r>
                <a:r>
                  <a:rPr lang="en-US" dirty="0"/>
                  <a:t>, what does it mean that selection bias is </a:t>
                </a:r>
                <a14:m>
                  <m:oMath xmlns:m="http://schemas.openxmlformats.org/officeDocument/2006/math">
                    <m:r>
                      <a:rPr lang="nb-NO" i="1">
                        <a:latin typeface="Cambria Math" panose="02040503050406030204" pitchFamily="18" charset="0"/>
                      </a:rPr>
                      <m:t>0</m:t>
                    </m:r>
                  </m:oMath>
                </a14:m>
                <a:r>
                  <a:rPr lang="en-US" dirty="0"/>
                  <a:t>?</a:t>
                </a:r>
              </a:p>
              <a:p>
                <a:pPr marL="457223"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𝐴𝑣𝑔</m:t>
                          </m:r>
                        </m:e>
                        <m:sub>
                          <m:r>
                            <a:rPr lang="nb-NO" i="1">
                              <a:solidFill>
                                <a:srgbClr val="00B050"/>
                              </a:solidFill>
                              <a:latin typeface="Cambria Math" panose="02040503050406030204" pitchFamily="18" charset="0"/>
                            </a:rPr>
                            <m:t>𝑛</m:t>
                          </m:r>
                        </m:sub>
                      </m:sSub>
                      <m:d>
                        <m:dPr>
                          <m:begChr m:val="["/>
                          <m:endChr m:val="]"/>
                          <m:ctrlPr>
                            <a:rPr lang="nb-NO" i="1">
                              <a:solidFill>
                                <a:srgbClr val="00B050"/>
                              </a:solidFill>
                              <a:latin typeface="Cambria Math" panose="02040503050406030204" pitchFamily="18" charset="0"/>
                            </a:rPr>
                          </m:ctrlPr>
                        </m:dPr>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𝑌</m:t>
                              </m:r>
                            </m:e>
                            <m:sub>
                              <m:r>
                                <a:rPr lang="nb-NO" i="1">
                                  <a:solidFill>
                                    <a:srgbClr val="00B050"/>
                                  </a:solidFill>
                                  <a:latin typeface="Cambria Math" panose="02040503050406030204" pitchFamily="18" charset="0"/>
                                </a:rPr>
                                <m:t>0</m:t>
                              </m:r>
                              <m:r>
                                <a:rPr lang="nb-NO" i="1">
                                  <a:solidFill>
                                    <a:srgbClr val="00B050"/>
                                  </a:solidFill>
                                  <a:latin typeface="Cambria Math" panose="02040503050406030204" pitchFamily="18" charset="0"/>
                                </a:rPr>
                                <m:t>𝑖</m:t>
                              </m:r>
                            </m:sub>
                          </m:sSub>
                        </m:e>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r>
                            <a:rPr lang="nb-NO" i="1">
                              <a:solidFill>
                                <a:srgbClr val="00B050"/>
                              </a:solidFill>
                              <a:latin typeface="Cambria Math" panose="02040503050406030204" pitchFamily="18" charset="0"/>
                            </a:rPr>
                            <m:t>=1</m:t>
                          </m:r>
                        </m:e>
                      </m:d>
                      <m:r>
                        <a:rPr lang="nb-NO"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𝐴𝑣𝑔</m:t>
                          </m:r>
                        </m:e>
                        <m:sub>
                          <m:r>
                            <a:rPr lang="nb-NO" i="1">
                              <a:solidFill>
                                <a:srgbClr val="00B050"/>
                              </a:solidFill>
                              <a:latin typeface="Cambria Math" panose="02040503050406030204" pitchFamily="18" charset="0"/>
                            </a:rPr>
                            <m:t>𝑛</m:t>
                          </m:r>
                        </m:sub>
                      </m:sSub>
                      <m:d>
                        <m:dPr>
                          <m:begChr m:val="["/>
                          <m:endChr m:val="]"/>
                          <m:ctrlPr>
                            <a:rPr lang="nb-NO" i="1">
                              <a:solidFill>
                                <a:srgbClr val="00B050"/>
                              </a:solidFill>
                              <a:latin typeface="Cambria Math" panose="02040503050406030204" pitchFamily="18" charset="0"/>
                            </a:rPr>
                          </m:ctrlPr>
                        </m:dPr>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𝑌</m:t>
                              </m:r>
                            </m:e>
                            <m:sub>
                              <m:r>
                                <a:rPr lang="nb-NO" i="1">
                                  <a:solidFill>
                                    <a:srgbClr val="00B050"/>
                                  </a:solidFill>
                                  <a:latin typeface="Cambria Math" panose="02040503050406030204" pitchFamily="18" charset="0"/>
                                </a:rPr>
                                <m:t>0</m:t>
                              </m:r>
                              <m:r>
                                <a:rPr lang="nb-NO" i="1">
                                  <a:solidFill>
                                    <a:srgbClr val="00B050"/>
                                  </a:solidFill>
                                  <a:latin typeface="Cambria Math" panose="02040503050406030204" pitchFamily="18" charset="0"/>
                                </a:rPr>
                                <m:t>𝑖</m:t>
                              </m:r>
                            </m:sub>
                          </m:sSub>
                        </m:e>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r>
                            <a:rPr lang="nb-NO" i="1">
                              <a:solidFill>
                                <a:srgbClr val="00B050"/>
                              </a:solidFill>
                              <a:latin typeface="Cambria Math" panose="02040503050406030204" pitchFamily="18" charset="0"/>
                            </a:rPr>
                            <m:t>=0</m:t>
                          </m:r>
                        </m:e>
                      </m:d>
                    </m:oMath>
                  </m:oMathPara>
                </a14:m>
                <a:endParaRPr lang="en-US" dirty="0"/>
              </a:p>
              <a:p>
                <a:r>
                  <a:rPr lang="en-US" dirty="0"/>
                  <a:t>Given the expression we have just presented: What is selection bias?</a:t>
                </a:r>
              </a:p>
              <a:p>
                <a:pPr lvl="1"/>
                <a:r>
                  <a:rPr lang="en-US" dirty="0" smtClean="0">
                    <a:solidFill>
                      <a:srgbClr val="00B050"/>
                    </a:solidFill>
                  </a:rPr>
                  <a:t>Differences in average outcomes driven by variables other than treatment </a:t>
                </a:r>
                <a14:m>
                  <m:oMath xmlns:m="http://schemas.openxmlformats.org/officeDocument/2006/math">
                    <m:sSub>
                      <m:sSubPr>
                        <m:ctrlPr>
                          <a:rPr lang="nb-NO" i="1" smtClean="0">
                            <a:solidFill>
                              <a:srgbClr val="00B050"/>
                            </a:solidFill>
                            <a:latin typeface="Cambria Math" panose="02040503050406030204" pitchFamily="18" charset="0"/>
                          </a:rPr>
                        </m:ctrlPr>
                      </m:sSubPr>
                      <m:e>
                        <m:r>
                          <a:rPr lang="nb-NO" b="0" i="1" smtClean="0">
                            <a:solidFill>
                              <a:srgbClr val="00B050"/>
                            </a:solidFill>
                            <a:latin typeface="Cambria Math" panose="02040503050406030204" pitchFamily="18" charset="0"/>
                          </a:rPr>
                          <m:t>𝐷</m:t>
                        </m:r>
                      </m:e>
                      <m:sub>
                        <m:r>
                          <a:rPr lang="nb-NO" b="0" i="1" smtClean="0">
                            <a:solidFill>
                              <a:srgbClr val="00B050"/>
                            </a:solidFill>
                            <a:latin typeface="Cambria Math" panose="02040503050406030204" pitchFamily="18" charset="0"/>
                          </a:rPr>
                          <m:t>𝑖</m:t>
                        </m:r>
                      </m:sub>
                    </m:sSub>
                  </m:oMath>
                </a14:m>
                <a:endParaRPr lang="en-US" dirty="0" smtClean="0">
                  <a:solidFill>
                    <a:srgbClr val="00B050"/>
                  </a:solidFill>
                </a:endParaRPr>
              </a:p>
              <a:p>
                <a:pPr lvl="1"/>
                <a:r>
                  <a:rPr lang="en-US" dirty="0" smtClean="0">
                    <a:solidFill>
                      <a:srgbClr val="00B050"/>
                    </a:solidFill>
                  </a:rPr>
                  <a:t>The part of differences in groups due to the correlation between </a:t>
                </a:r>
                <a14:m>
                  <m:oMath xmlns:m="http://schemas.openxmlformats.org/officeDocument/2006/math">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oMath>
                </a14:m>
                <a:r>
                  <a:rPr lang="en-US" dirty="0" smtClean="0">
                    <a:solidFill>
                      <a:srgbClr val="00B050"/>
                    </a:solidFill>
                  </a:rPr>
                  <a:t> and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nb-NO" b="0" i="1" smtClean="0">
                            <a:solidFill>
                              <a:srgbClr val="00B050"/>
                            </a:solidFill>
                            <a:latin typeface="Cambria Math" panose="02040503050406030204" pitchFamily="18" charset="0"/>
                          </a:rPr>
                          <m:t>𝑌</m:t>
                        </m:r>
                      </m:e>
                      <m:sub>
                        <m:r>
                          <a:rPr lang="nb-NO" b="0" i="1" smtClean="0">
                            <a:solidFill>
                              <a:srgbClr val="00B050"/>
                            </a:solidFill>
                            <a:latin typeface="Cambria Math" panose="02040503050406030204" pitchFamily="18" charset="0"/>
                          </a:rPr>
                          <m:t>𝑖</m:t>
                        </m:r>
                      </m:sub>
                    </m:sSub>
                  </m:oMath>
                </a14:m>
                <a:endParaRPr lang="en-US" dirty="0">
                  <a:solidFill>
                    <a:srgbClr val="00B050"/>
                  </a:solidFill>
                </a:endParaRPr>
              </a:p>
              <a:p>
                <a:r>
                  <a:rPr lang="en-US" dirty="0" smtClean="0"/>
                  <a:t>Is </a:t>
                </a:r>
                <a:r>
                  <a:rPr lang="en-US" dirty="0"/>
                  <a:t>it safe to assume that selection bias is </a:t>
                </a:r>
                <a14:m>
                  <m:oMath xmlns:m="http://schemas.openxmlformats.org/officeDocument/2006/math">
                    <m:r>
                      <a:rPr lang="nb-NO" i="1">
                        <a:latin typeface="Cambria Math" panose="02040503050406030204" pitchFamily="18" charset="0"/>
                      </a:rPr>
                      <m:t>0</m:t>
                    </m:r>
                  </m:oMath>
                </a14:m>
                <a:r>
                  <a:rPr lang="en-US" dirty="0"/>
                  <a:t>?</a:t>
                </a:r>
                <a:r>
                  <a:rPr lang="nb-NO" dirty="0"/>
                  <a:t> </a:t>
                </a:r>
              </a:p>
              <a:p>
                <a:r>
                  <a:rPr lang="en-US" dirty="0"/>
                  <a:t>Can you think of any plausible </a:t>
                </a:r>
                <a:r>
                  <a:rPr lang="en-US" dirty="0" smtClean="0"/>
                  <a:t>sources </a:t>
                </a:r>
                <a:r>
                  <a:rPr lang="en-US" dirty="0"/>
                  <a:t>of selection bias</a:t>
                </a:r>
                <a:r>
                  <a:rPr lang="en-US" dirty="0" smtClean="0"/>
                  <a:t>?</a:t>
                </a:r>
              </a:p>
              <a:p>
                <a:pPr lvl="1"/>
                <a:r>
                  <a:rPr lang="en-US" dirty="0" smtClean="0">
                    <a:solidFill>
                      <a:srgbClr val="00B050"/>
                    </a:solidFill>
                  </a:rPr>
                  <a:t>Family income, parental education, context</a:t>
                </a:r>
                <a:r>
                  <a:rPr lang="nb-NO" dirty="0" smtClean="0">
                    <a:solidFill>
                      <a:srgbClr val="00B050"/>
                    </a:solidFill>
                  </a:rPr>
                  <a:t>…</a:t>
                </a:r>
                <a:endParaRPr lang="en-US" dirty="0">
                  <a:solidFill>
                    <a:srgbClr val="00B05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11</a:t>
            </a:fld>
            <a:endParaRPr lang="en-US" dirty="0"/>
          </a:p>
        </p:txBody>
      </p:sp>
    </p:spTree>
    <p:extLst>
      <p:ext uri="{BB962C8B-B14F-4D97-AF65-F5344CB8AC3E}">
        <p14:creationId xmlns:p14="http://schemas.microsoft.com/office/powerpoint/2010/main" val="169934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0"/>
          </p:nvPr>
        </p:nvSpPr>
        <p:spPr>
          <a:xfrm>
            <a:off x="380169" y="777240"/>
            <a:ext cx="11431663" cy="5281361"/>
          </a:xfrm>
        </p:spPr>
        <p:txBody>
          <a:bodyPr anchor="ctr"/>
          <a:lstStyle/>
          <a:p>
            <a:pPr marL="0" indent="0">
              <a:buNone/>
            </a:pPr>
            <a:r>
              <a:rPr lang="en-US" dirty="0" smtClean="0"/>
              <a:t>“The principal challenge facing masters of metrics is elimination of the selection bias that arises from such unobserved differences.” (Angrist and </a:t>
            </a:r>
            <a:r>
              <a:rPr lang="en-US" dirty="0" err="1" smtClean="0"/>
              <a:t>Pischke</a:t>
            </a:r>
            <a:r>
              <a:rPr lang="en-US" dirty="0" smtClean="0"/>
              <a:t> 2015, p. 11).</a:t>
            </a:r>
            <a:endParaRPr lang="en-US"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12</a:t>
            </a:fld>
            <a:endParaRPr lang="en-US" dirty="0"/>
          </a:p>
        </p:txBody>
      </p:sp>
      <p:sp>
        <p:nvSpPr>
          <p:cNvPr id="9" name="TextBox 8"/>
          <p:cNvSpPr txBox="1"/>
          <p:nvPr/>
        </p:nvSpPr>
        <p:spPr>
          <a:xfrm>
            <a:off x="3593592" y="3913632"/>
            <a:ext cx="1005840" cy="461665"/>
          </a:xfrm>
          <a:prstGeom prst="rect">
            <a:avLst/>
          </a:prstGeom>
          <a:noFill/>
        </p:spPr>
        <p:txBody>
          <a:bodyPr wrap="square" rtlCol="0">
            <a:spAutoFit/>
          </a:bodyPr>
          <a:lstStyle/>
          <a:p>
            <a:r>
              <a:rPr lang="en-US" sz="2400" dirty="0" smtClean="0"/>
              <a:t>Why</a:t>
            </a:r>
            <a:r>
              <a:rPr lang="nb-NO" sz="2400" dirty="0" smtClean="0"/>
              <a:t>?</a:t>
            </a:r>
            <a:endParaRPr lang="en-US" sz="2400" dirty="0"/>
          </a:p>
        </p:txBody>
      </p:sp>
      <p:sp>
        <p:nvSpPr>
          <p:cNvPr id="10" name="Oval 9"/>
          <p:cNvSpPr/>
          <p:nvPr/>
        </p:nvSpPr>
        <p:spPr>
          <a:xfrm>
            <a:off x="3218688" y="3355848"/>
            <a:ext cx="1737360" cy="493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2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lstStyle/>
              <a:p>
                <a:r>
                  <a:rPr lang="nb-NO" dirty="0" smtClean="0"/>
                  <a:t>Let </a:t>
                </a:r>
                <a14:m>
                  <m:oMath xmlns:m="http://schemas.openxmlformats.org/officeDocument/2006/math">
                    <m:r>
                      <a:rPr lang="nb-NO" b="0" i="1" smtClean="0">
                        <a:latin typeface="Cambria Math" panose="02040503050406030204" pitchFamily="18" charset="0"/>
                      </a:rPr>
                      <m:t>𝐸</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en-US" dirty="0" smtClean="0"/>
                  <a:t> be the </a:t>
                </a:r>
                <a:r>
                  <a:rPr lang="en-US" dirty="0" smtClean="0">
                    <a:solidFill>
                      <a:srgbClr val="FF0000"/>
                    </a:solidFill>
                  </a:rPr>
                  <a:t>population</a:t>
                </a:r>
                <a:r>
                  <a:rPr lang="en-US" dirty="0" smtClean="0"/>
                  <a:t> mean (expectation) of the outcome variable.</a:t>
                </a:r>
              </a:p>
              <a:p>
                <a:r>
                  <a:rPr lang="nb-NO" dirty="0" smtClean="0"/>
                  <a:t>If </a:t>
                </a:r>
                <a:r>
                  <a:rPr lang="en-US" dirty="0" smtClean="0"/>
                  <a:t>treatment</a:t>
                </a:r>
                <a:r>
                  <a:rPr lang="nb-NO" dirty="0" smtClean="0"/>
                  <a:t>, </a:t>
                </a:r>
                <a14:m>
                  <m:oMath xmlns:m="http://schemas.openxmlformats.org/officeDocument/2006/math">
                    <m:sSub>
                      <m:sSubPr>
                        <m:ctrlPr>
                          <a:rPr lang="nb-NO"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oMath>
                </a14:m>
                <a:r>
                  <a:rPr lang="en-US" dirty="0" smtClean="0"/>
                  <a:t>, is assigned </a:t>
                </a:r>
                <a:r>
                  <a:rPr lang="en-US" dirty="0" smtClean="0">
                    <a:solidFill>
                      <a:srgbClr val="FF0000"/>
                    </a:solidFill>
                  </a:rPr>
                  <a:t>randomly</a:t>
                </a:r>
                <a:r>
                  <a:rPr lang="en-US" dirty="0" smtClean="0"/>
                  <a:t>, observable and (more importantly) unobservable characteristics of each individual </a:t>
                </a:r>
                <a14:m>
                  <m:oMath xmlns:m="http://schemas.openxmlformats.org/officeDocument/2006/math">
                    <m:r>
                      <a:rPr lang="nb-NO" b="0" i="1" smtClean="0">
                        <a:latin typeface="Cambria Math" panose="02040503050406030204" pitchFamily="18" charset="0"/>
                      </a:rPr>
                      <m:t>𝑖</m:t>
                    </m:r>
                  </m:oMath>
                </a14:m>
                <a:r>
                  <a:rPr lang="en-US" dirty="0" smtClean="0"/>
                  <a:t> are independent of treatment and, thus, it holds that:</a:t>
                </a:r>
              </a:p>
              <a:p>
                <a:pPr marL="0"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e>
                        <m:e>
                          <m:r>
                            <a:rPr lang="nb-NO" b="0" i="1" smtClean="0">
                              <a:latin typeface="Cambria Math" panose="02040503050406030204" pitchFamily="18" charset="0"/>
                            </a:rPr>
                            <m:t>𝐷</m:t>
                          </m:r>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=0</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d>
                    </m:oMath>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=0</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d>
                    </m:oMath>
                  </m:oMathPara>
                </a14:m>
                <a:endParaRPr lang="en-US" dirty="0" smtClean="0"/>
              </a:p>
              <a:p>
                <a:r>
                  <a:rPr lang="en-US" dirty="0" smtClean="0"/>
                  <a:t>That is, on average, the underlying characteristics of the treated and non-treated individuals in the population of interest are the same and, thus, any difference in average outcome must be driven by treatment. </a:t>
                </a:r>
              </a:p>
              <a:p>
                <a:r>
                  <a:rPr lang="en-US" dirty="0" smtClean="0">
                    <a:solidFill>
                      <a:srgbClr val="00B050"/>
                    </a:solidFill>
                  </a:rPr>
                  <a:t>What does this mean in terms of selection bias?</a:t>
                </a:r>
                <a:endParaRPr lang="es-ES" dirty="0" smtClean="0">
                  <a:solidFill>
                    <a:srgbClr val="00B05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t="-2101" r="-1226"/>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13</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492" y="5035378"/>
            <a:ext cx="1518594" cy="1518594"/>
          </a:xfrm>
          <a:prstGeom prst="rect">
            <a:avLst/>
          </a:prstGeom>
        </p:spPr>
      </p:pic>
    </p:spTree>
    <p:extLst>
      <p:ext uri="{BB962C8B-B14F-4D97-AF65-F5344CB8AC3E}">
        <p14:creationId xmlns:p14="http://schemas.microsoft.com/office/powerpoint/2010/main" val="33399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b="0" dirty="0" smtClean="0"/>
                  <a:t>Average Treatment Effect</a:t>
                </a:r>
                <a:r>
                  <a:rPr lang="nb-NO" b="0" dirty="0" smtClean="0"/>
                  <a:t>:</a:t>
                </a:r>
              </a:p>
              <a:p>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r>
                            <a:rPr lang="nb-NO" i="1">
                              <a:solidFill>
                                <a:srgbClr val="FF0000"/>
                              </a:solidFill>
                              <a:latin typeface="Cambria Math" panose="02040503050406030204" pitchFamily="18" charset="0"/>
                              <a:ea typeface="Cambria Math" panose="02040503050406030204" pitchFamily="18" charset="0"/>
                            </a:rPr>
                            <m:t>𝜅</m:t>
                          </m:r>
                          <m:r>
                            <a:rPr lang="nb-NO" i="1">
                              <a:solidFill>
                                <a:srgbClr val="FF0000"/>
                              </a:solidFill>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𝑌</m:t>
                              </m:r>
                            </m:e>
                            <m:sub>
                              <m:r>
                                <a:rPr lang="nb-NO" i="1">
                                  <a:solidFill>
                                    <a:srgbClr val="FF0000"/>
                                  </a:solidFill>
                                  <a:latin typeface="Cambria Math" panose="02040503050406030204" pitchFamily="18" charset="0"/>
                                </a:rPr>
                                <m:t>0</m:t>
                              </m:r>
                              <m:r>
                                <a:rPr lang="nb-NO" i="1">
                                  <a:solidFill>
                                    <a:srgbClr val="FF0000"/>
                                  </a:solidFill>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ea typeface="Cambria Math" panose="02040503050406030204" pitchFamily="18" charset="0"/>
                        </a:rPr>
                        <m:t>𝜅</m:t>
                      </m:r>
                      <m:r>
                        <a:rPr lang="nb-NO" b="0" i="1" smtClean="0">
                          <a:solidFill>
                            <a:schemeClr val="tx1"/>
                          </a:solidFill>
                          <a:latin typeface="Cambria Math" panose="02040503050406030204" pitchFamily="18" charset="0"/>
                          <a:ea typeface="Cambria Math" panose="02040503050406030204" pitchFamily="18" charset="0"/>
                        </a:rPr>
                        <m:t>+</m:t>
                      </m:r>
                      <m:limLow>
                        <m:limLowPr>
                          <m:ctrlPr>
                            <a:rPr lang="nb-NO" b="0" i="1" smtClean="0">
                              <a:solidFill>
                                <a:schemeClr val="tx1"/>
                              </a:solidFill>
                              <a:latin typeface="Cambria Math" panose="02040503050406030204" pitchFamily="18" charset="0"/>
                              <a:ea typeface="Cambria Math" panose="02040503050406030204" pitchFamily="18" charset="0"/>
                            </a:rPr>
                          </m:ctrlPr>
                        </m:limLowPr>
                        <m:e>
                          <m:groupChr>
                            <m:groupChrPr>
                              <m:chr m:val="⏟"/>
                              <m:ctrlPr>
                                <a:rPr lang="nb-NO" b="0" i="1" smtClean="0">
                                  <a:solidFill>
                                    <a:schemeClr val="tx1"/>
                                  </a:solidFill>
                                  <a:latin typeface="Cambria Math" panose="02040503050406030204" pitchFamily="18" charset="0"/>
                                  <a:ea typeface="Cambria Math" panose="02040503050406030204" pitchFamily="18" charset="0"/>
                                </a:rPr>
                              </m:ctrlPr>
                            </m:groupChrPr>
                            <m:e>
                              <m:r>
                                <a:rPr lang="nb-NO" i="1">
                                  <a:latin typeface="Cambria Math" panose="02040503050406030204" pitchFamily="18" charset="0"/>
                                  <a:ea typeface="Cambria Math" panose="02040503050406030204" pitchFamily="18" charset="0"/>
                                </a:rPr>
                                <m:t>𝐸</m:t>
                              </m:r>
                              <m:d>
                                <m:dPr>
                                  <m:begChr m:val="["/>
                                  <m:endChr m:val="]"/>
                                  <m:ctrlPr>
                                    <a:rPr lang="nb-NO" i="1">
                                      <a:latin typeface="Cambria Math" panose="02040503050406030204" pitchFamily="18" charset="0"/>
                                      <a:ea typeface="Cambria Math" panose="02040503050406030204" pitchFamily="18" charset="0"/>
                                    </a:rPr>
                                  </m:ctrlPr>
                                </m:dPr>
                                <m:e>
                                  <m:sSub>
                                    <m:sSubPr>
                                      <m:ctrlPr>
                                        <a:rPr lang="nb-NO" i="1">
                                          <a:latin typeface="Cambria Math" panose="02040503050406030204" pitchFamily="18" charset="0"/>
                                          <a:ea typeface="Cambria Math" panose="02040503050406030204" pitchFamily="18" charset="0"/>
                                        </a:rPr>
                                      </m:ctrlPr>
                                    </m:sSubPr>
                                    <m:e>
                                      <m:r>
                                        <a:rPr lang="nb-NO" i="1">
                                          <a:latin typeface="Cambria Math" panose="02040503050406030204" pitchFamily="18" charset="0"/>
                                          <a:ea typeface="Cambria Math" panose="02040503050406030204" pitchFamily="18" charset="0"/>
                                        </a:rPr>
                                        <m:t>𝑌</m:t>
                                      </m:r>
                                    </m:e>
                                    <m:sub>
                                      <m:r>
                                        <a:rPr lang="nb-NO" i="1">
                                          <a:latin typeface="Cambria Math" panose="02040503050406030204" pitchFamily="18" charset="0"/>
                                          <a:ea typeface="Cambria Math" panose="02040503050406030204" pitchFamily="18" charset="0"/>
                                        </a:rPr>
                                        <m:t>0</m:t>
                                      </m:r>
                                      <m:r>
                                        <a:rPr lang="nb-NO" i="1">
                                          <a:latin typeface="Cambria Math" panose="02040503050406030204" pitchFamily="18" charset="0"/>
                                          <a:ea typeface="Cambria Math" panose="02040503050406030204" pitchFamily="18" charset="0"/>
                                        </a:rPr>
                                        <m:t>𝑖</m:t>
                                      </m:r>
                                    </m:sub>
                                  </m:sSub>
                                </m:e>
                                <m:e>
                                  <m:sSub>
                                    <m:sSubPr>
                                      <m:ctrlPr>
                                        <a:rPr lang="nb-NO" i="1">
                                          <a:latin typeface="Cambria Math" panose="02040503050406030204" pitchFamily="18" charset="0"/>
                                          <a:ea typeface="Cambria Math" panose="02040503050406030204" pitchFamily="18" charset="0"/>
                                        </a:rPr>
                                      </m:ctrlPr>
                                    </m:sSubPr>
                                    <m:e>
                                      <m:r>
                                        <a:rPr lang="nb-NO" i="1">
                                          <a:latin typeface="Cambria Math" panose="02040503050406030204" pitchFamily="18" charset="0"/>
                                          <a:ea typeface="Cambria Math" panose="02040503050406030204" pitchFamily="18" charset="0"/>
                                        </a:rPr>
                                        <m:t>𝐷</m:t>
                                      </m:r>
                                    </m:e>
                                    <m:sub>
                                      <m:r>
                                        <a:rPr lang="nb-NO" i="1">
                                          <a:latin typeface="Cambria Math" panose="02040503050406030204" pitchFamily="18" charset="0"/>
                                          <a:ea typeface="Cambria Math" panose="02040503050406030204" pitchFamily="18" charset="0"/>
                                        </a:rPr>
                                        <m:t>𝑖</m:t>
                                      </m:r>
                                    </m:sub>
                                  </m:sSub>
                                  <m:r>
                                    <a:rPr lang="nb-NO" i="1">
                                      <a:latin typeface="Cambria Math" panose="02040503050406030204" pitchFamily="18" charset="0"/>
                                      <a:ea typeface="Cambria Math" panose="02040503050406030204" pitchFamily="18" charset="0"/>
                                    </a:rPr>
                                    <m:t>=1</m:t>
                                  </m:r>
                                </m:e>
                              </m:d>
                              <m:r>
                                <a:rPr lang="nb-NO" i="1">
                                  <a:latin typeface="Cambria Math" panose="02040503050406030204" pitchFamily="18" charset="0"/>
                                  <a:ea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e>
                          </m:groupChr>
                        </m:e>
                        <m:lim>
                          <m:r>
                            <a:rPr lang="nb-NO" b="0" i="1" smtClean="0">
                              <a:solidFill>
                                <a:schemeClr val="tx1"/>
                              </a:solidFill>
                              <a:latin typeface="Cambria Math" panose="02040503050406030204" pitchFamily="18" charset="0"/>
                              <a:ea typeface="Cambria Math" panose="02040503050406030204" pitchFamily="18" charset="0"/>
                            </a:rPr>
                            <m:t>𝑆𝑒𝑙𝑒𝑐𝑡𝑖𝑜𝑛</m:t>
                          </m:r>
                          <m:r>
                            <a:rPr lang="nb-NO" b="0" i="1" smtClean="0">
                              <a:solidFill>
                                <a:schemeClr val="tx1"/>
                              </a:solidFill>
                              <a:latin typeface="Cambria Math" panose="02040503050406030204" pitchFamily="18" charset="0"/>
                              <a:ea typeface="Cambria Math" panose="02040503050406030204" pitchFamily="18" charset="0"/>
                            </a:rPr>
                            <m:t> </m:t>
                          </m:r>
                          <m:r>
                            <a:rPr lang="nb-NO" b="0" i="1" smtClean="0">
                              <a:solidFill>
                                <a:schemeClr val="tx1"/>
                              </a:solidFill>
                              <a:latin typeface="Cambria Math" panose="02040503050406030204" pitchFamily="18" charset="0"/>
                              <a:ea typeface="Cambria Math" panose="02040503050406030204" pitchFamily="18" charset="0"/>
                            </a:rPr>
                            <m:t>𝑏𝑖𝑎𝑠</m:t>
                          </m:r>
                        </m:lim>
                      </m:limLow>
                      <m:r>
                        <a:rPr lang="nb-NO" b="0" i="1" smtClean="0">
                          <a:solidFill>
                            <a:schemeClr val="tx1"/>
                          </a:solidFill>
                          <a:latin typeface="Cambria Math" panose="02040503050406030204" pitchFamily="18" charset="0"/>
                          <a:ea typeface="Cambria Math" panose="02040503050406030204" pitchFamily="18" charset="0"/>
                        </a:rPr>
                        <m:t>=</m:t>
                      </m:r>
                    </m:oMath>
                  </m:oMathPara>
                </a14:m>
                <a:endParaRPr lang="nb-NO" dirty="0" smtClean="0"/>
              </a:p>
              <a:p>
                <a:pPr marL="0" indent="0" algn="ctr">
                  <a:buNone/>
                </a:pPr>
                <a14:m>
                  <m:oMathPara xmlns:m="http://schemas.openxmlformats.org/officeDocument/2006/math">
                    <m:oMathParaPr>
                      <m:jc m:val="centerGroup"/>
                    </m:oMathParaPr>
                    <m:oMath xmlns:m="http://schemas.openxmlformats.org/officeDocument/2006/math">
                      <m:r>
                        <a:rPr lang="nb-NO" sz="3200" i="1" u="dbl" smtClean="0">
                          <a:solidFill>
                            <a:srgbClr val="FF0000"/>
                          </a:solidFill>
                          <a:latin typeface="Cambria Math" panose="02040503050406030204" pitchFamily="18" charset="0"/>
                          <a:ea typeface="Cambria Math" panose="02040503050406030204" pitchFamily="18" charset="0"/>
                        </a:rPr>
                        <m:t>𝜅</m:t>
                      </m:r>
                    </m:oMath>
                  </m:oMathPara>
                </a14:m>
                <a:endParaRPr lang="es-ES" u="dbl" dirty="0" smtClean="0">
                  <a:solidFill>
                    <a:srgbClr val="FF000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14</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spTree>
    <p:extLst>
      <p:ext uri="{BB962C8B-B14F-4D97-AF65-F5344CB8AC3E}">
        <p14:creationId xmlns:p14="http://schemas.microsoft.com/office/powerpoint/2010/main" val="2144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When </a:t>
                </a:r>
                <a:r>
                  <a:rPr lang="en-US" dirty="0"/>
                  <a:t>samples are sufficiently big, by the </a:t>
                </a:r>
                <a:r>
                  <a:rPr lang="en-US" i="1" dirty="0">
                    <a:solidFill>
                      <a:srgbClr val="FF0000"/>
                    </a:solidFill>
                  </a:rPr>
                  <a:t>Law of Large Numbers</a:t>
                </a:r>
                <a:r>
                  <a:rPr lang="en-US" dirty="0">
                    <a:solidFill>
                      <a:srgbClr val="FF0000"/>
                    </a:solidFill>
                  </a:rPr>
                  <a:t> (LLN)</a:t>
                </a:r>
                <a:r>
                  <a:rPr lang="en-US" dirty="0"/>
                  <a:t>, sample averages</a:t>
                </a:r>
                <a:r>
                  <a:rPr lang="nb-NO" dirty="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0" i="1" smtClean="0">
                                <a:latin typeface="Cambria Math" panose="02040503050406030204" pitchFamily="18" charset="0"/>
                              </a:rPr>
                              <m:t>𝑍</m:t>
                            </m:r>
                          </m:e>
                          <m:sub>
                            <m:r>
                              <a:rPr lang="nb-NO" i="1">
                                <a:latin typeface="Cambria Math" panose="02040503050406030204" pitchFamily="18" charset="0"/>
                              </a:rPr>
                              <m:t>𝑖</m:t>
                            </m:r>
                          </m:sub>
                        </m:sSub>
                      </m:e>
                    </m:d>
                    <m:r>
                      <a:rPr lang="nb-NO" i="1">
                        <a:latin typeface="Cambria Math" panose="02040503050406030204" pitchFamily="18" charset="0"/>
                      </a:rPr>
                      <m:t>=</m:t>
                    </m:r>
                    <m:acc>
                      <m:accPr>
                        <m:chr m:val="̅"/>
                        <m:ctrlPr>
                          <a:rPr lang="nb-NO" i="1">
                            <a:latin typeface="Cambria Math" panose="02040503050406030204" pitchFamily="18" charset="0"/>
                          </a:rPr>
                        </m:ctrlPr>
                      </m:accPr>
                      <m:e>
                        <m:r>
                          <a:rPr lang="nb-NO" b="0" i="1" smtClean="0">
                            <a:latin typeface="Cambria Math" panose="02040503050406030204" pitchFamily="18" charset="0"/>
                          </a:rPr>
                          <m:t>𝑍</m:t>
                        </m:r>
                      </m:e>
                    </m:acc>
                  </m:oMath>
                </a14:m>
                <a:r>
                  <a:rPr lang="en-US" dirty="0"/>
                  <a:t>, have an expectation equal to that of the population mean</a:t>
                </a:r>
                <a:endParaRPr lang="nb-NO"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acc>
                            <m:accPr>
                              <m:chr m:val="̅"/>
                              <m:ctrlPr>
                                <a:rPr lang="nb-NO" i="1">
                                  <a:latin typeface="Cambria Math" panose="02040503050406030204" pitchFamily="18" charset="0"/>
                                </a:rPr>
                              </m:ctrlPr>
                            </m:accPr>
                            <m:e>
                              <m:r>
                                <a:rPr lang="nb-NO" b="0" i="1" smtClean="0">
                                  <a:latin typeface="Cambria Math" panose="02040503050406030204" pitchFamily="18" charset="0"/>
                                </a:rPr>
                                <m:t>𝑍</m:t>
                              </m:r>
                            </m:e>
                          </m:acc>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0" i="1" smtClean="0">
                                  <a:latin typeface="Cambria Math" panose="02040503050406030204" pitchFamily="18" charset="0"/>
                                </a:rPr>
                                <m:t>𝑍</m:t>
                              </m:r>
                            </m:e>
                            <m:sub>
                              <m:r>
                                <a:rPr lang="nb-NO" i="1">
                                  <a:latin typeface="Cambria Math" panose="02040503050406030204" pitchFamily="18" charset="0"/>
                                </a:rPr>
                                <m:t>𝑖</m:t>
                              </m:r>
                            </m:sub>
                          </m:sSub>
                        </m:e>
                      </m:d>
                    </m:oMath>
                  </m:oMathPara>
                </a14:m>
                <a:endParaRPr lang="nb-NO" dirty="0" smtClean="0"/>
              </a:p>
              <a:p>
                <a:pPr>
                  <a:spcAft>
                    <a:spcPts val="600"/>
                  </a:spcAft>
                </a:pPr>
                <a:r>
                  <a:rPr lang="en-US" dirty="0" smtClean="0"/>
                  <a:t>In other words, “Provided the sample at hand is large enough for the LLN to work its magic (so we can replace the conditional averages in equation (1.4) with conditional expectations), selection bias disappears in a randomized experiment.”(Angrist &amp; </a:t>
                </a:r>
                <a:r>
                  <a:rPr lang="en-US" dirty="0" err="1" smtClean="0"/>
                  <a:t>Pischke</a:t>
                </a:r>
                <a:r>
                  <a:rPr lang="en-US" dirty="0" smtClean="0"/>
                  <a:t>, 2015, p. 16)</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smtClean="0">
                          <a:latin typeface="Cambria Math" panose="02040503050406030204" pitchFamily="18" charset="0"/>
                          <a:ea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a:latin typeface="Cambria Math" panose="02040503050406030204" pitchFamily="18" charset="0"/>
                        </a:rPr>
                        <m:t>=</m:t>
                      </m:r>
                      <m:r>
                        <a:rPr lang="nb-NO" i="1" smtClean="0">
                          <a:solidFill>
                            <a:srgbClr val="FF0000"/>
                          </a:solidFill>
                          <a:latin typeface="Cambria Math" panose="02040503050406030204" pitchFamily="18" charset="0"/>
                          <a:ea typeface="Cambria Math" panose="02040503050406030204" pitchFamily="18" charset="0"/>
                        </a:rPr>
                        <m:t>𝜅</m:t>
                      </m:r>
                    </m:oMath>
                  </m:oMathPara>
                </a14:m>
                <a:r>
                  <a:rPr lang="nb-NO" dirty="0"/>
                  <a:t/>
                </a:r>
                <a:br>
                  <a:rPr lang="nb-NO" dirty="0"/>
                </a:br>
                <a:endParaRPr lang="es-ES" dirty="0"/>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r="-2292"/>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15</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spTree>
    <p:extLst>
      <p:ext uri="{BB962C8B-B14F-4D97-AF65-F5344CB8AC3E}">
        <p14:creationId xmlns:p14="http://schemas.microsoft.com/office/powerpoint/2010/main" val="3817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p:sp>
        <p:nvSpPr>
          <p:cNvPr id="11" name="Content Placeholder 10"/>
          <p:cNvSpPr>
            <a:spLocks noGrp="1"/>
          </p:cNvSpPr>
          <p:nvPr>
            <p:ph sz="half" idx="29"/>
          </p:nvPr>
        </p:nvSpPr>
        <p:spPr/>
        <p:txBody>
          <a:bodyPr/>
          <a:lstStyle/>
          <a:p>
            <a:r>
              <a:rPr lang="en-US" sz="2000" dirty="0" smtClean="0">
                <a:solidFill>
                  <a:srgbClr val="00B050"/>
                </a:solidFill>
              </a:rPr>
              <a:t>An ideal</a:t>
            </a:r>
            <a:r>
              <a:rPr lang="en-US" sz="2000" baseline="30000" dirty="0" smtClean="0">
                <a:solidFill>
                  <a:srgbClr val="00B050"/>
                </a:solidFill>
              </a:rPr>
              <a:t>***</a:t>
            </a:r>
            <a:r>
              <a:rPr lang="en-US" sz="2000" dirty="0" smtClean="0">
                <a:solidFill>
                  <a:srgbClr val="00B050"/>
                </a:solidFill>
              </a:rPr>
              <a:t> fruitful comparison requires:</a:t>
            </a:r>
          </a:p>
          <a:p>
            <a:pPr lvl="1"/>
            <a:r>
              <a:rPr lang="en-US" sz="1800" dirty="0" smtClean="0"/>
              <a:t>A large (and representative) sample (large enough for the LLN “to make its magic”)</a:t>
            </a:r>
          </a:p>
          <a:p>
            <a:pPr lvl="1"/>
            <a:r>
              <a:rPr lang="en-US" sz="1800" dirty="0" smtClean="0"/>
              <a:t>Random assignment to treatment</a:t>
            </a:r>
          </a:p>
          <a:p>
            <a:endParaRPr lang="en-US" dirty="0"/>
          </a:p>
        </p:txBody>
      </p:sp>
      <p:sp>
        <p:nvSpPr>
          <p:cNvPr id="34" name="Text Placeholder 33"/>
          <p:cNvSpPr>
            <a:spLocks noGrp="1"/>
          </p:cNvSpPr>
          <p:nvPr>
            <p:ph type="body" sz="quarter" idx="32"/>
          </p:nvPr>
        </p:nvSpPr>
        <p:spPr/>
        <p:txBody>
          <a:bodyPr/>
          <a:lstStyle/>
          <a:p>
            <a:r>
              <a:rPr lang="nb-NO" dirty="0" err="1" smtClean="0"/>
              <a:t>Ceteris</a:t>
            </a:r>
            <a:r>
              <a:rPr lang="nb-NO" dirty="0" smtClean="0"/>
              <a:t> </a:t>
            </a:r>
            <a:r>
              <a:rPr lang="nb-NO" dirty="0" err="1" smtClean="0"/>
              <a:t>Paribus</a:t>
            </a:r>
            <a:endParaRPr lang="nb-NO" dirty="0"/>
          </a:p>
        </p:txBody>
      </p:sp>
      <p:sp>
        <p:nvSpPr>
          <p:cNvPr id="33" name="Content Placeholder 32"/>
          <p:cNvSpPr>
            <a:spLocks noGrp="1"/>
          </p:cNvSpPr>
          <p:nvPr>
            <p:ph sz="half" idx="31"/>
          </p:nvPr>
        </p:nvSpPr>
        <p:spPr>
          <a:xfrm>
            <a:off x="6342741" y="1704042"/>
            <a:ext cx="5469089" cy="1894941"/>
          </a:xfrm>
        </p:spPr>
        <p:txBody>
          <a:bodyPr anchor="ctr"/>
          <a:lstStyle/>
          <a:p>
            <a:r>
              <a:rPr lang="en-US" sz="2000" dirty="0" smtClean="0"/>
              <a:t>“Random assignment works not by eliminating individual differences but rather by ensuring that the mix of individuals being compared is the same. Think of this as comparing barrels that that include equal proportions of apples and oranges” (Angrist &amp; </a:t>
            </a:r>
            <a:r>
              <a:rPr lang="en-US" sz="2000" dirty="0" err="1" smtClean="0"/>
              <a:t>Pischke</a:t>
            </a:r>
            <a:r>
              <a:rPr lang="en-US" sz="2000" dirty="0" smtClean="0"/>
              <a:t>, 2015, p.16)</a:t>
            </a:r>
          </a:p>
        </p:txBody>
      </p:sp>
      <p:sp>
        <p:nvSpPr>
          <p:cNvPr id="6" name="Slide Number Placeholder 5"/>
          <p:cNvSpPr>
            <a:spLocks noGrp="1"/>
          </p:cNvSpPr>
          <p:nvPr>
            <p:ph type="sldNum" sz="quarter" idx="35"/>
          </p:nvPr>
        </p:nvSpPr>
        <p:spPr/>
        <p:txBody>
          <a:bodyPr/>
          <a:lstStyle/>
          <a:p>
            <a:r>
              <a:rPr lang="en-US" dirty="0" smtClean="0"/>
              <a:t>Page </a:t>
            </a:r>
            <a:fld id="{5251F420-7306-4E7C-A79E-F31A38F7D392}" type="slidenum">
              <a:rPr lang="en-US" smtClean="0"/>
              <a:pPr/>
              <a:t>16</a:t>
            </a:fld>
            <a:endParaRPr lang="en-US" dirty="0"/>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484459" y="4908453"/>
                <a:ext cx="2231136" cy="923330"/>
              </a:xfrm>
              <a:prstGeom prst="rect">
                <a:avLst/>
              </a:prstGeom>
              <a:noFill/>
              <a:ln>
                <a:solidFill>
                  <a:schemeClr val="tx1"/>
                </a:solidFill>
              </a:ln>
            </p:spPr>
            <p:txBody>
              <a:bodyPr wrap="square" rtlCol="0">
                <a:spAutoFit/>
              </a:bodyPr>
              <a:lstStyle/>
              <a:p>
                <a:r>
                  <a:rPr lang="nb-NO" b="0" dirty="0" smtClean="0"/>
                  <a:t>	</a:t>
                </a:r>
                <a:r>
                  <a:rPr lang="en-US" b="1" dirty="0" smtClean="0"/>
                  <a:t>(***)</a:t>
                </a:r>
                <a14:m>
                  <m:oMath xmlns:m="http://schemas.openxmlformats.org/officeDocument/2006/math">
                    <m:r>
                      <a:rPr lang="en-US" i="1" smtClean="0">
                        <a:latin typeface="Cambria Math" panose="02040503050406030204" pitchFamily="18" charset="0"/>
                      </a:rPr>
                      <m:t> </m:t>
                    </m:r>
                  </m:oMath>
                </a14:m>
                <a:r>
                  <a:rPr lang="en-US" dirty="0" smtClean="0"/>
                  <a:t>Other fruitful comparisons to come. You already know that RCTs are the gold standard but, during this course, we will see how, sometimes, it is possible to find evidences of causal inferences in non-random samples.</a:t>
                </a: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4459" y="4908453"/>
                <a:ext cx="2231136" cy="923330"/>
              </a:xfrm>
              <a:prstGeom prst="rect">
                <a:avLst/>
              </a:prstGeom>
              <a:blipFill>
                <a:blip r:embed="rId4"/>
                <a:stretch>
                  <a:fillRect b="-1299"/>
                </a:stretch>
              </a:blipFill>
              <a:ln>
                <a:solidFill>
                  <a:schemeClr val="tx1"/>
                </a:solidFill>
              </a:ln>
            </p:spPr>
            <p:txBody>
              <a:bodyPr/>
              <a:lstStyle/>
              <a:p>
                <a:r>
                  <a:rPr lang="nb-NO">
                    <a:noFill/>
                  </a:rPr>
                  <a:t> </a:t>
                </a:r>
              </a:p>
            </p:txBody>
          </p:sp>
        </mc:Fallback>
      </mc:AlternateContent>
      <p:grpSp>
        <p:nvGrpSpPr>
          <p:cNvPr id="32" name="Group 31"/>
          <p:cNvGrpSpPr>
            <a:grpSpLocks noChangeAspect="1"/>
          </p:cNvGrpSpPr>
          <p:nvPr/>
        </p:nvGrpSpPr>
        <p:grpSpPr>
          <a:xfrm>
            <a:off x="579289" y="3343895"/>
            <a:ext cx="3240000" cy="2460790"/>
            <a:chOff x="6928893" y="2296825"/>
            <a:chExt cx="4300147" cy="3265972"/>
          </a:xfrm>
        </p:grpSpPr>
        <p:cxnSp>
          <p:nvCxnSpPr>
            <p:cNvPr id="16" name="Straight Arrow Connector 15"/>
            <p:cNvCxnSpPr/>
            <p:nvPr/>
          </p:nvCxnSpPr>
          <p:spPr>
            <a:xfrm flipV="1">
              <a:off x="7258407" y="2296825"/>
              <a:ext cx="1" cy="3253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7258407" y="5562797"/>
              <a:ext cx="325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928893" y="2296825"/>
                  <a:ext cx="3295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600" i="1" smtClean="0">
                                <a:latin typeface="Cambria Math" panose="02040503050406030204" pitchFamily="18" charset="0"/>
                              </a:rPr>
                            </m:ctrlPr>
                          </m:sSubPr>
                          <m:e>
                            <m:r>
                              <a:rPr lang="nb-NO" sz="1600" b="0" i="1" smtClean="0">
                                <a:latin typeface="Cambria Math" panose="02040503050406030204" pitchFamily="18" charset="0"/>
                              </a:rPr>
                              <m:t>𝑌</m:t>
                            </m:r>
                          </m:e>
                          <m:sub>
                            <m:r>
                              <a:rPr lang="nb-NO" sz="1600" b="0" i="1" smtClean="0">
                                <a:latin typeface="Cambria Math" panose="02040503050406030204" pitchFamily="18" charset="0"/>
                              </a:rPr>
                              <m:t>𝑖</m:t>
                            </m:r>
                          </m:sub>
                        </m:sSub>
                      </m:oMath>
                    </m:oMathPara>
                  </a14:m>
                  <a:endParaRPr lang="nb-NO" dirty="0"/>
                </a:p>
              </p:txBody>
            </p:sp>
          </mc:Choice>
          <mc:Fallback xmlns="">
            <p:sp>
              <p:nvSpPr>
                <p:cNvPr id="20" name="TextBox 19"/>
                <p:cNvSpPr txBox="1">
                  <a:spLocks noRot="1" noChangeAspect="1" noMove="1" noResize="1" noEditPoints="1" noAdjustHandles="1" noChangeArrowheads="1" noChangeShapeType="1" noTextEdit="1"/>
                </p:cNvSpPr>
                <p:nvPr/>
              </p:nvSpPr>
              <p:spPr>
                <a:xfrm>
                  <a:off x="6928893" y="2296825"/>
                  <a:ext cx="329514" cy="338554"/>
                </a:xfrm>
                <a:prstGeom prst="rect">
                  <a:avLst/>
                </a:prstGeom>
                <a:blipFill>
                  <a:blip r:embed="rId5"/>
                  <a:stretch>
                    <a:fillRect r="-14634" b="-34146"/>
                  </a:stretch>
                </a:blipFill>
              </p:spPr>
              <p:txBody>
                <a:bodyPr/>
                <a:lstStyle/>
                <a:p>
                  <a:r>
                    <a:rPr lang="nb-NO">
                      <a:noFill/>
                    </a:rPr>
                    <a:t> </a:t>
                  </a:r>
                </a:p>
              </p:txBody>
            </p:sp>
          </mc:Fallback>
        </mc:AlternateContent>
        <p:cxnSp>
          <p:nvCxnSpPr>
            <p:cNvPr id="22" name="Straight Connector 21"/>
            <p:cNvCxnSpPr/>
            <p:nvPr/>
          </p:nvCxnSpPr>
          <p:spPr>
            <a:xfrm flipV="1">
              <a:off x="7530252" y="2807569"/>
              <a:ext cx="2438400" cy="165580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7530252" y="3701033"/>
              <a:ext cx="2438400" cy="16558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flipH="1">
                  <a:off x="9985583" y="2540743"/>
                  <a:ext cx="1243457" cy="3676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200" i="1" smtClean="0">
                                <a:latin typeface="Cambria Math" panose="02040503050406030204" pitchFamily="18" charset="0"/>
                              </a:rPr>
                            </m:ctrlPr>
                          </m:sSubPr>
                          <m:e>
                            <m:r>
                              <a:rPr lang="nb-NO" sz="1200" b="0" i="1" smtClean="0">
                                <a:latin typeface="Cambria Math" panose="02040503050406030204" pitchFamily="18" charset="0"/>
                              </a:rPr>
                              <m:t>𝑌</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m:t>
                        </m:r>
                        <m:sSub>
                          <m:sSubPr>
                            <m:ctrlPr>
                              <a:rPr lang="nb-NO" sz="1200" b="0" i="1" smtClean="0">
                                <a:latin typeface="Cambria Math" panose="02040503050406030204" pitchFamily="18" charset="0"/>
                              </a:rPr>
                            </m:ctrlPr>
                          </m:sSubPr>
                          <m:e>
                            <m:r>
                              <a:rPr lang="nb-NO" sz="1200" b="0" i="1" smtClean="0">
                                <a:latin typeface="Cambria Math" panose="02040503050406030204" pitchFamily="18" charset="0"/>
                              </a:rPr>
                              <m:t>𝐷</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=1)</m:t>
                        </m:r>
                      </m:oMath>
                    </m:oMathPara>
                  </a14:m>
                  <a:endParaRPr lang="nb-NO" sz="7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9985583" y="2540743"/>
                  <a:ext cx="1243457" cy="367634"/>
                </a:xfrm>
                <a:prstGeom prst="rect">
                  <a:avLst/>
                </a:prstGeom>
                <a:blipFill>
                  <a:blip r:embed="rId6"/>
                  <a:stretch>
                    <a:fillRect b="-11111"/>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flipH="1">
                  <a:off x="9985583" y="3531756"/>
                  <a:ext cx="1243457" cy="3676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200" i="1" smtClean="0">
                                <a:latin typeface="Cambria Math" panose="02040503050406030204" pitchFamily="18" charset="0"/>
                              </a:rPr>
                            </m:ctrlPr>
                          </m:sSubPr>
                          <m:e>
                            <m:r>
                              <a:rPr lang="nb-NO" sz="1200" b="0" i="1" smtClean="0">
                                <a:latin typeface="Cambria Math" panose="02040503050406030204" pitchFamily="18" charset="0"/>
                              </a:rPr>
                              <m:t>𝑌</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m:t>
                        </m:r>
                        <m:sSub>
                          <m:sSubPr>
                            <m:ctrlPr>
                              <a:rPr lang="nb-NO" sz="1200" b="0" i="1" smtClean="0">
                                <a:latin typeface="Cambria Math" panose="02040503050406030204" pitchFamily="18" charset="0"/>
                              </a:rPr>
                            </m:ctrlPr>
                          </m:sSubPr>
                          <m:e>
                            <m:r>
                              <a:rPr lang="nb-NO" sz="1200" b="0" i="1" smtClean="0">
                                <a:latin typeface="Cambria Math" panose="02040503050406030204" pitchFamily="18" charset="0"/>
                              </a:rPr>
                              <m:t>𝐷</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=0)</m:t>
                        </m:r>
                      </m:oMath>
                    </m:oMathPara>
                  </a14:m>
                  <a:endParaRPr lang="nb-NO" sz="700" dirty="0"/>
                </a:p>
              </p:txBody>
            </p:sp>
          </mc:Choice>
          <mc:Fallback xmlns="">
            <p:sp>
              <p:nvSpPr>
                <p:cNvPr id="28" name="TextBox 27"/>
                <p:cNvSpPr txBox="1">
                  <a:spLocks noRot="1" noChangeAspect="1" noMove="1" noResize="1" noEditPoints="1" noAdjustHandles="1" noChangeArrowheads="1" noChangeShapeType="1" noTextEdit="1"/>
                </p:cNvSpPr>
                <p:nvPr/>
              </p:nvSpPr>
              <p:spPr>
                <a:xfrm flipH="1">
                  <a:off x="9985583" y="3531756"/>
                  <a:ext cx="1243457" cy="367634"/>
                </a:xfrm>
                <a:prstGeom prst="rect">
                  <a:avLst/>
                </a:prstGeom>
                <a:blipFill>
                  <a:blip r:embed="rId7"/>
                  <a:stretch>
                    <a:fillRect b="-8696"/>
                  </a:stretch>
                </a:blipFill>
              </p:spPr>
              <p:txBody>
                <a:bodyPr/>
                <a:lstStyle/>
                <a:p>
                  <a:r>
                    <a:rPr lang="nb-NO">
                      <a:noFill/>
                    </a:rPr>
                    <a:t> </a:t>
                  </a:r>
                </a:p>
              </p:txBody>
            </p:sp>
          </mc:Fallback>
        </mc:AlternateContent>
        <p:sp>
          <p:nvSpPr>
            <p:cNvPr id="30" name="Right Brace 29"/>
            <p:cNvSpPr/>
            <p:nvPr/>
          </p:nvSpPr>
          <p:spPr>
            <a:xfrm>
              <a:off x="9553306" y="3092852"/>
              <a:ext cx="107092" cy="877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solidFill>
                  <a:srgbClr val="FF0000"/>
                </a:solidFill>
              </a:endParaRPr>
            </a:p>
          </p:txBody>
        </p:sp>
        <mc:AlternateContent xmlns:mc="http://schemas.openxmlformats.org/markup-compatibility/2006" xmlns:a14="http://schemas.microsoft.com/office/drawing/2010/main">
          <mc:Choice Requires="a14">
            <p:sp>
              <p:nvSpPr>
                <p:cNvPr id="31" name="TextBox 30"/>
                <p:cNvSpPr txBox="1"/>
                <p:nvPr/>
              </p:nvSpPr>
              <p:spPr>
                <a:xfrm>
                  <a:off x="9775061" y="3325798"/>
                  <a:ext cx="14828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1600" i="1" smtClean="0">
                            <a:solidFill>
                              <a:srgbClr val="FF0000"/>
                            </a:solidFill>
                            <a:latin typeface="Cambria Math" panose="02040503050406030204" pitchFamily="18" charset="0"/>
                            <a:ea typeface="Cambria Math" panose="02040503050406030204" pitchFamily="18" charset="0"/>
                          </a:rPr>
                          <m:t>𝜅</m:t>
                        </m:r>
                      </m:oMath>
                    </m:oMathPara>
                  </a14:m>
                  <a:endParaRPr lang="nb-NO" sz="16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775061" y="3325798"/>
                  <a:ext cx="148282" cy="338554"/>
                </a:xfrm>
                <a:prstGeom prst="rect">
                  <a:avLst/>
                </a:prstGeom>
                <a:blipFill>
                  <a:blip r:embed="rId8"/>
                  <a:stretch>
                    <a:fillRect r="-94444" b="-14286"/>
                  </a:stretch>
                </a:blipFill>
              </p:spPr>
              <p:txBody>
                <a:bodyPr/>
                <a:lstStyle/>
                <a:p>
                  <a:r>
                    <a:rPr lang="nb-NO">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158471" y="5793969"/>
                <a:ext cx="609600" cy="461665"/>
              </a:xfrm>
              <a:prstGeom prst="rect">
                <a:avLst/>
              </a:prstGeom>
              <a:noFill/>
              <a:ln>
                <a:solidFill>
                  <a:srgbClr val="524B48"/>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𝐷</m:t>
                      </m:r>
                    </m:oMath>
                  </m:oMathPara>
                </a14:m>
                <a:endParaRPr lang="nb-NO" dirty="0"/>
              </a:p>
            </p:txBody>
          </p:sp>
        </mc:Choice>
        <mc:Fallback xmlns="">
          <p:sp>
            <p:nvSpPr>
              <p:cNvPr id="5" name="TextBox 4"/>
              <p:cNvSpPr txBox="1">
                <a:spLocks noRot="1" noChangeAspect="1" noMove="1" noResize="1" noEditPoints="1" noAdjustHandles="1" noChangeArrowheads="1" noChangeShapeType="1" noTextEdit="1"/>
              </p:cNvSpPr>
              <p:nvPr/>
            </p:nvSpPr>
            <p:spPr>
              <a:xfrm>
                <a:off x="7158471" y="5793969"/>
                <a:ext cx="609600" cy="461665"/>
              </a:xfrm>
              <a:prstGeom prst="rect">
                <a:avLst/>
              </a:prstGeom>
              <a:blipFill>
                <a:blip r:embed="rId9"/>
                <a:stretch>
                  <a:fillRect/>
                </a:stretch>
              </a:blipFill>
              <a:ln>
                <a:solidFill>
                  <a:srgbClr val="524B48"/>
                </a:solidFill>
              </a:ln>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077285" y="5795623"/>
                <a:ext cx="609600" cy="461665"/>
              </a:xfrm>
              <a:prstGeom prst="rect">
                <a:avLst/>
              </a:prstGeom>
              <a:noFill/>
              <a:ln>
                <a:solidFill>
                  <a:srgbClr val="524B48"/>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𝑌</m:t>
                      </m:r>
                    </m:oMath>
                  </m:oMathPara>
                </a14:m>
                <a:endParaRPr lang="nb-NO" dirty="0"/>
              </a:p>
            </p:txBody>
          </p:sp>
        </mc:Choice>
        <mc:Fallback xmlns="">
          <p:sp>
            <p:nvSpPr>
              <p:cNvPr id="24" name="TextBox 23"/>
              <p:cNvSpPr txBox="1">
                <a:spLocks noRot="1" noChangeAspect="1" noMove="1" noResize="1" noEditPoints="1" noAdjustHandles="1" noChangeArrowheads="1" noChangeShapeType="1" noTextEdit="1"/>
              </p:cNvSpPr>
              <p:nvPr/>
            </p:nvSpPr>
            <p:spPr>
              <a:xfrm>
                <a:off x="9077285" y="5795623"/>
                <a:ext cx="609600" cy="461665"/>
              </a:xfrm>
              <a:prstGeom prst="rect">
                <a:avLst/>
              </a:prstGeom>
              <a:blipFill>
                <a:blip r:embed="rId10"/>
                <a:stretch>
                  <a:fillRect/>
                </a:stretch>
              </a:blipFill>
              <a:ln>
                <a:solidFill>
                  <a:srgbClr val="524B48"/>
                </a:solidFill>
              </a:ln>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158471" y="4757327"/>
                <a:ext cx="609600" cy="461665"/>
              </a:xfrm>
              <a:prstGeom prst="rect">
                <a:avLst/>
              </a:prstGeom>
              <a:noFill/>
              <a:ln>
                <a:solidFill>
                  <a:srgbClr val="524B48"/>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𝑈</m:t>
                      </m:r>
                    </m:oMath>
                  </m:oMathPara>
                </a14:m>
                <a:endParaRPr lang="nb-NO" dirty="0"/>
              </a:p>
            </p:txBody>
          </p:sp>
        </mc:Choice>
        <mc:Fallback xmlns="">
          <p:sp>
            <p:nvSpPr>
              <p:cNvPr id="25" name="TextBox 24"/>
              <p:cNvSpPr txBox="1">
                <a:spLocks noRot="1" noChangeAspect="1" noMove="1" noResize="1" noEditPoints="1" noAdjustHandles="1" noChangeArrowheads="1" noChangeShapeType="1" noTextEdit="1"/>
              </p:cNvSpPr>
              <p:nvPr/>
            </p:nvSpPr>
            <p:spPr>
              <a:xfrm>
                <a:off x="7158471" y="4757327"/>
                <a:ext cx="609600" cy="461665"/>
              </a:xfrm>
              <a:prstGeom prst="rect">
                <a:avLst/>
              </a:prstGeom>
              <a:blipFill>
                <a:blip r:embed="rId11"/>
                <a:stretch>
                  <a:fillRect/>
                </a:stretch>
              </a:blipFill>
              <a:ln>
                <a:solidFill>
                  <a:srgbClr val="524B48"/>
                </a:solidFill>
                <a:prstDash val="dash"/>
              </a:ln>
            </p:spPr>
            <p:txBody>
              <a:bodyPr/>
              <a:lstStyle/>
              <a:p>
                <a:r>
                  <a:rPr lang="nb-NO">
                    <a:noFill/>
                  </a:rPr>
                  <a:t> </a:t>
                </a:r>
              </a:p>
            </p:txBody>
          </p:sp>
        </mc:Fallback>
      </mc:AlternateContent>
      <p:cxnSp>
        <p:nvCxnSpPr>
          <p:cNvPr id="8" name="Straight Arrow Connector 7"/>
          <p:cNvCxnSpPr>
            <a:stCxn id="5" idx="3"/>
            <a:endCxn id="24" idx="1"/>
          </p:cNvCxnSpPr>
          <p:nvPr/>
        </p:nvCxnSpPr>
        <p:spPr>
          <a:xfrm>
            <a:off x="7768071" y="6024802"/>
            <a:ext cx="1309214" cy="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5" idx="2"/>
            <a:endCxn id="5" idx="0"/>
          </p:cNvCxnSpPr>
          <p:nvPr/>
        </p:nvCxnSpPr>
        <p:spPr>
          <a:xfrm>
            <a:off x="7463271" y="5218992"/>
            <a:ext cx="0" cy="574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25" idx="3"/>
            <a:endCxn id="24" idx="0"/>
          </p:cNvCxnSpPr>
          <p:nvPr/>
        </p:nvCxnSpPr>
        <p:spPr>
          <a:xfrm>
            <a:off x="7768071" y="4988160"/>
            <a:ext cx="1614014" cy="807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756648" y="3682631"/>
            <a:ext cx="1689303" cy="1823849"/>
          </a:xfrm>
          <a:prstGeom prst="rect">
            <a:avLst/>
          </a:prstGeom>
        </p:spPr>
      </p:pic>
      <p:sp>
        <p:nvSpPr>
          <p:cNvPr id="4" name="TextBox 3"/>
          <p:cNvSpPr txBox="1"/>
          <p:nvPr/>
        </p:nvSpPr>
        <p:spPr>
          <a:xfrm>
            <a:off x="10091351" y="5395784"/>
            <a:ext cx="1354600" cy="207749"/>
          </a:xfrm>
          <a:prstGeom prst="rect">
            <a:avLst/>
          </a:prstGeom>
          <a:noFill/>
        </p:spPr>
        <p:txBody>
          <a:bodyPr wrap="square" rtlCol="0">
            <a:spAutoFit/>
          </a:bodyPr>
          <a:lstStyle/>
          <a:p>
            <a:pPr algn="r"/>
            <a:r>
              <a:rPr lang="en-US" sz="750" dirty="0" smtClean="0"/>
              <a:t>Source: </a:t>
            </a:r>
            <a:r>
              <a:rPr lang="en-US" sz="750" dirty="0" smtClean="0">
                <a:hlinkClick r:id="rId13"/>
              </a:rPr>
              <a:t>The Data School</a:t>
            </a:r>
            <a:endParaRPr lang="en-US" sz="750" dirty="0"/>
          </a:p>
        </p:txBody>
      </p:sp>
      <mc:AlternateContent xmlns:mc="http://schemas.openxmlformats.org/markup-compatibility/2006" xmlns:a14="http://schemas.microsoft.com/office/drawing/2010/main">
        <mc:Choice Requires="a14">
          <p:sp>
            <p:nvSpPr>
              <p:cNvPr id="29" name="TextBox 28"/>
              <p:cNvSpPr txBox="1"/>
              <p:nvPr/>
            </p:nvSpPr>
            <p:spPr>
              <a:xfrm>
                <a:off x="2933038" y="5752345"/>
                <a:ext cx="24827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600" i="1" smtClean="0">
                              <a:latin typeface="Cambria Math" panose="02040503050406030204" pitchFamily="18" charset="0"/>
                            </a:rPr>
                          </m:ctrlPr>
                        </m:sSubPr>
                        <m:e>
                          <m:r>
                            <a:rPr lang="nb-NO" sz="1600" b="0" i="1" smtClean="0">
                              <a:latin typeface="Cambria Math" panose="02040503050406030204" pitchFamily="18" charset="0"/>
                            </a:rPr>
                            <m:t>𝑋</m:t>
                          </m:r>
                        </m:e>
                        <m:sub>
                          <m:r>
                            <a:rPr lang="nb-NO" sz="1600" b="0" i="1" smtClean="0">
                              <a:latin typeface="Cambria Math" panose="02040503050406030204" pitchFamily="18" charset="0"/>
                            </a:rPr>
                            <m:t>𝑖</m:t>
                          </m:r>
                        </m:sub>
                      </m:sSub>
                    </m:oMath>
                  </m:oMathPara>
                </a14:m>
                <a:endParaRPr lang="nb-NO" dirty="0"/>
              </a:p>
            </p:txBody>
          </p:sp>
        </mc:Choice>
        <mc:Fallback xmlns="">
          <p:sp>
            <p:nvSpPr>
              <p:cNvPr id="29" name="TextBox 28"/>
              <p:cNvSpPr txBox="1">
                <a:spLocks noRot="1" noChangeAspect="1" noMove="1" noResize="1" noEditPoints="1" noAdjustHandles="1" noChangeArrowheads="1" noChangeShapeType="1" noTextEdit="1"/>
              </p:cNvSpPr>
              <p:nvPr/>
            </p:nvSpPr>
            <p:spPr>
              <a:xfrm>
                <a:off x="2933038" y="5752345"/>
                <a:ext cx="248276" cy="338554"/>
              </a:xfrm>
              <a:prstGeom prst="rect">
                <a:avLst/>
              </a:prstGeom>
              <a:blipFill>
                <a:blip r:embed="rId14"/>
                <a:stretch>
                  <a:fillRect r="-26829"/>
                </a:stretch>
              </a:blipFill>
            </p:spPr>
            <p:txBody>
              <a:bodyPr/>
              <a:lstStyle/>
              <a:p>
                <a:r>
                  <a:rPr lang="nb-NO">
                    <a:noFill/>
                  </a:rPr>
                  <a:t> </a:t>
                </a:r>
              </a:p>
            </p:txBody>
          </p:sp>
        </mc:Fallback>
      </mc:AlternateContent>
    </p:spTree>
    <p:extLst>
      <p:ext uri="{BB962C8B-B14F-4D97-AF65-F5344CB8AC3E}">
        <p14:creationId xmlns:p14="http://schemas.microsoft.com/office/powerpoint/2010/main" val="31816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3" grpId="0" uiExpand="1" build="p"/>
      <p:bldP spid="5" grpId="0" animBg="1"/>
      <p:bldP spid="24" grpId="0" animBg="1"/>
      <p:bldP spid="25"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0"/>
          </p:nvPr>
        </p:nvSpPr>
        <p:spPr>
          <a:xfrm>
            <a:off x="380169" y="777240"/>
            <a:ext cx="11431663" cy="5281361"/>
          </a:xfrm>
        </p:spPr>
        <p:txBody>
          <a:bodyPr anchor="ctr"/>
          <a:lstStyle/>
          <a:p>
            <a:r>
              <a:rPr lang="en-US" dirty="0"/>
              <a:t>First step is to ensure that random assignment (and the LLN) has made treatment and control groups similar: </a:t>
            </a:r>
            <a:r>
              <a:rPr lang="en-US" dirty="0">
                <a:solidFill>
                  <a:srgbClr val="FF0000"/>
                </a:solidFill>
              </a:rPr>
              <a:t>checking for </a:t>
            </a:r>
            <a:r>
              <a:rPr lang="en-US" dirty="0" smtClean="0">
                <a:solidFill>
                  <a:srgbClr val="FF0000"/>
                </a:solidFill>
              </a:rPr>
              <a:t>balance</a:t>
            </a:r>
          </a:p>
          <a:p>
            <a:pPr lvl="1">
              <a:buFont typeface="Wingdings" panose="05000000000000000000" pitchFamily="2" charset="2"/>
              <a:buChar char="ü"/>
            </a:pPr>
            <a:r>
              <a:rPr lang="en-US" dirty="0" smtClean="0"/>
              <a:t>Characteristics of the groups (basic control group design)</a:t>
            </a:r>
          </a:p>
          <a:p>
            <a:pPr lvl="1">
              <a:buFont typeface="Wingdings" panose="05000000000000000000" pitchFamily="2" charset="2"/>
              <a:buChar char="ü"/>
            </a:pPr>
            <a:r>
              <a:rPr lang="en-US" dirty="0" smtClean="0"/>
              <a:t>Pre-treatment outcomes (pretest-posttest control group design)</a:t>
            </a:r>
            <a:endParaRPr lang="en-US"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17</a:t>
            </a:fld>
            <a:endParaRPr lang="en-US" dirty="0"/>
          </a:p>
        </p:txBody>
      </p:sp>
    </p:spTree>
    <p:extLst>
      <p:ext uri="{BB962C8B-B14F-4D97-AF65-F5344CB8AC3E}">
        <p14:creationId xmlns:p14="http://schemas.microsoft.com/office/powerpoint/2010/main" val="1609545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14" name="Subtitle 13"/>
          <p:cNvSpPr>
            <a:spLocks noGrp="1"/>
          </p:cNvSpPr>
          <p:nvPr>
            <p:ph type="subTitle" idx="13"/>
          </p:nvPr>
        </p:nvSpPr>
        <p:spPr/>
        <p:txBody>
          <a:bodyPr/>
          <a:lstStyle/>
          <a:p>
            <a:r>
              <a:rPr lang="en-US" b="1" dirty="0" smtClean="0"/>
              <a:t>Table 1.1 (Non-Random assignment) </a:t>
            </a:r>
            <a:r>
              <a:rPr lang="en-US" dirty="0" smtClean="0"/>
              <a:t>Husbands’ Characteristics</a:t>
            </a:r>
            <a:r>
              <a:rPr lang="en-US" b="1" dirty="0" smtClean="0"/>
              <a:t> </a:t>
            </a:r>
            <a:r>
              <a:rPr lang="en-US" sz="1600" dirty="0" smtClean="0"/>
              <a:t>(Angrist &amp; </a:t>
            </a:r>
            <a:r>
              <a:rPr lang="en-US" sz="1600" dirty="0" err="1" smtClean="0"/>
              <a:t>Pischke</a:t>
            </a:r>
            <a:r>
              <a:rPr lang="en-US" sz="1600" dirty="0" smtClean="0"/>
              <a:t>, 2015, p.5)</a:t>
            </a:r>
            <a:endParaRPr lang="en-US" dirty="0"/>
          </a:p>
        </p:txBody>
      </p:sp>
      <p:graphicFrame>
        <p:nvGraphicFramePr>
          <p:cNvPr id="16" name="Content Placeholder 15"/>
          <p:cNvGraphicFramePr>
            <a:graphicFrameLocks noGrp="1"/>
          </p:cNvGraphicFramePr>
          <p:nvPr>
            <p:ph sz="half" idx="29"/>
            <p:extLst>
              <p:ext uri="{D42A27DB-BD31-4B8C-83A1-F6EECF244321}">
                <p14:modId xmlns:p14="http://schemas.microsoft.com/office/powerpoint/2010/main" val="2078171037"/>
              </p:ext>
            </p:extLst>
          </p:nvPr>
        </p:nvGraphicFramePr>
        <p:xfrm>
          <a:off x="379413" y="1703387"/>
          <a:ext cx="5470524" cy="4179648"/>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22904">
                <a:tc>
                  <a:txBody>
                    <a:bodyPr/>
                    <a:lstStyle/>
                    <a:p>
                      <a:r>
                        <a:rPr lang="en-US" sz="1200" noProof="0" dirty="0" smtClean="0"/>
                        <a:t>Characteristics</a:t>
                      </a:r>
                      <a:endParaRPr lang="en-US" sz="1200" noProof="0" dirty="0"/>
                    </a:p>
                  </a:txBody>
                  <a:tcPr/>
                </a:tc>
                <a:tc>
                  <a:txBody>
                    <a:bodyPr/>
                    <a:lstStyle/>
                    <a:p>
                      <a:r>
                        <a:rPr lang="en-US" sz="1200" noProof="0" dirty="0" smtClean="0"/>
                        <a:t>Some HI</a:t>
                      </a:r>
                      <a:endParaRPr lang="en-US" sz="1200" noProof="0" dirty="0"/>
                    </a:p>
                  </a:txBody>
                  <a:tcPr/>
                </a:tc>
                <a:tc>
                  <a:txBody>
                    <a:bodyPr/>
                    <a:lstStyle/>
                    <a:p>
                      <a:r>
                        <a:rPr lang="en-US" sz="1200" noProof="0" dirty="0" smtClean="0"/>
                        <a:t>NO HI</a:t>
                      </a:r>
                      <a:endParaRPr lang="en-US" sz="1200" noProof="0" dirty="0"/>
                    </a:p>
                  </a:txBody>
                  <a:tcPr/>
                </a:tc>
                <a:tc>
                  <a:txBody>
                    <a:bodyPr/>
                    <a:lstStyle/>
                    <a:p>
                      <a:r>
                        <a:rPr lang="en-US" sz="1200" noProof="0" dirty="0" smtClean="0"/>
                        <a:t>Difference</a:t>
                      </a:r>
                      <a:endParaRPr lang="en-US" sz="1200" noProof="0" dirty="0"/>
                    </a:p>
                  </a:txBody>
                  <a:tcPr/>
                </a:tc>
                <a:extLst>
                  <a:ext uri="{0D108BD9-81ED-4DB2-BD59-A6C34878D82A}">
                    <a16:rowId xmlns:a16="http://schemas.microsoft.com/office/drawing/2014/main" val="881377624"/>
                  </a:ext>
                </a:extLst>
              </a:tr>
              <a:tr h="322904">
                <a:tc>
                  <a:txBody>
                    <a:bodyPr/>
                    <a:lstStyle/>
                    <a:p>
                      <a:r>
                        <a:rPr lang="en-US" sz="1400" noProof="0" dirty="0" smtClean="0"/>
                        <a:t>Nonwhite</a:t>
                      </a:r>
                      <a:endParaRPr lang="en-US" sz="1400" noProof="0" dirty="0"/>
                    </a:p>
                  </a:txBody>
                  <a:tcPr/>
                </a:tc>
                <a:tc>
                  <a:txBody>
                    <a:bodyPr/>
                    <a:lstStyle/>
                    <a:p>
                      <a:pPr algn="ctr"/>
                      <a:r>
                        <a:rPr lang="en-US" sz="1400" noProof="0" dirty="0" smtClean="0"/>
                        <a:t>.16</a:t>
                      </a:r>
                      <a:endParaRPr lang="en-US" sz="1400" noProof="0" dirty="0"/>
                    </a:p>
                  </a:txBody>
                  <a:tcPr/>
                </a:tc>
                <a:tc>
                  <a:txBody>
                    <a:bodyPr/>
                    <a:lstStyle/>
                    <a:p>
                      <a:pPr algn="ctr"/>
                      <a:r>
                        <a:rPr lang="en-US" sz="1400" noProof="0" dirty="0" smtClean="0"/>
                        <a:t>.17</a:t>
                      </a: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611156138"/>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3885396403"/>
                  </a:ext>
                </a:extLst>
              </a:tr>
              <a:tr h="322904">
                <a:tc>
                  <a:txBody>
                    <a:bodyPr/>
                    <a:lstStyle/>
                    <a:p>
                      <a:r>
                        <a:rPr lang="en-US" sz="1400" noProof="0" dirty="0" smtClean="0"/>
                        <a:t>Age</a:t>
                      </a:r>
                      <a:endParaRPr lang="en-US" sz="1400" noProof="0" dirty="0"/>
                    </a:p>
                  </a:txBody>
                  <a:tcPr/>
                </a:tc>
                <a:tc>
                  <a:txBody>
                    <a:bodyPr/>
                    <a:lstStyle/>
                    <a:p>
                      <a:pPr algn="ctr"/>
                      <a:r>
                        <a:rPr lang="en-US" sz="1400" noProof="0" dirty="0" smtClean="0"/>
                        <a:t>43.98</a:t>
                      </a:r>
                      <a:endParaRPr lang="en-US" sz="1400" noProof="0" dirty="0"/>
                    </a:p>
                  </a:txBody>
                  <a:tcPr/>
                </a:tc>
                <a:tc>
                  <a:txBody>
                    <a:bodyPr/>
                    <a:lstStyle/>
                    <a:p>
                      <a:pPr algn="ctr"/>
                      <a:r>
                        <a:rPr lang="en-US" sz="1400" noProof="0" dirty="0" smtClean="0"/>
                        <a:t>41.26</a:t>
                      </a:r>
                      <a:endParaRPr lang="en-US" sz="1400" noProof="0" dirty="0"/>
                    </a:p>
                  </a:txBody>
                  <a:tcPr/>
                </a:tc>
                <a:tc>
                  <a:txBody>
                    <a:bodyPr/>
                    <a:lstStyle/>
                    <a:p>
                      <a:pPr algn="ctr"/>
                      <a:r>
                        <a:rPr lang="en-US" sz="1400" noProof="0" dirty="0" smtClean="0"/>
                        <a:t>2.71</a:t>
                      </a:r>
                      <a:endParaRPr lang="en-US" sz="1400" noProof="0" dirty="0"/>
                    </a:p>
                  </a:txBody>
                  <a:tcPr/>
                </a:tc>
                <a:extLst>
                  <a:ext uri="{0D108BD9-81ED-4DB2-BD59-A6C34878D82A}">
                    <a16:rowId xmlns:a16="http://schemas.microsoft.com/office/drawing/2014/main" val="3301045602"/>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(.29)</a:t>
                      </a:r>
                      <a:endParaRPr lang="en-US" sz="1400" noProof="0" dirty="0"/>
                    </a:p>
                  </a:txBody>
                  <a:tcPr/>
                </a:tc>
                <a:extLst>
                  <a:ext uri="{0D108BD9-81ED-4DB2-BD59-A6C34878D82A}">
                    <a16:rowId xmlns:a16="http://schemas.microsoft.com/office/drawing/2014/main" val="4032357720"/>
                  </a:ext>
                </a:extLst>
              </a:tr>
              <a:tr h="322904">
                <a:tc>
                  <a:txBody>
                    <a:bodyPr/>
                    <a:lstStyle/>
                    <a:p>
                      <a:r>
                        <a:rPr lang="en-US" sz="1400" noProof="0" dirty="0" smtClean="0"/>
                        <a:t>Education</a:t>
                      </a:r>
                      <a:endParaRPr lang="en-US" sz="1400" noProof="0" dirty="0"/>
                    </a:p>
                  </a:txBody>
                  <a:tcPr/>
                </a:tc>
                <a:tc>
                  <a:txBody>
                    <a:bodyPr/>
                    <a:lstStyle/>
                    <a:p>
                      <a:pPr algn="ctr"/>
                      <a:r>
                        <a:rPr lang="en-US" sz="1400" noProof="0" dirty="0" smtClean="0"/>
                        <a:t>14.31</a:t>
                      </a:r>
                      <a:endParaRPr lang="en-US" sz="1400" noProof="0" dirty="0"/>
                    </a:p>
                  </a:txBody>
                  <a:tcPr/>
                </a:tc>
                <a:tc>
                  <a:txBody>
                    <a:bodyPr/>
                    <a:lstStyle/>
                    <a:p>
                      <a:pPr algn="ctr"/>
                      <a:r>
                        <a:rPr lang="en-US" sz="1400" noProof="0" dirty="0" smtClean="0"/>
                        <a:t>11.56</a:t>
                      </a:r>
                      <a:endParaRPr lang="en-US" sz="1400" noProof="0" dirty="0"/>
                    </a:p>
                  </a:txBody>
                  <a:tcPr/>
                </a:tc>
                <a:tc>
                  <a:txBody>
                    <a:bodyPr/>
                    <a:lstStyle/>
                    <a:p>
                      <a:pPr algn="ctr"/>
                      <a:r>
                        <a:rPr lang="en-US" sz="1400" noProof="0" dirty="0" smtClean="0"/>
                        <a:t>2.74</a:t>
                      </a:r>
                      <a:endParaRPr lang="en-US" sz="1400" noProof="0" dirty="0"/>
                    </a:p>
                  </a:txBody>
                  <a:tcPr/>
                </a:tc>
                <a:extLst>
                  <a:ext uri="{0D108BD9-81ED-4DB2-BD59-A6C34878D82A}">
                    <a16:rowId xmlns:a16="http://schemas.microsoft.com/office/drawing/2014/main" val="1080235691"/>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(.10)</a:t>
                      </a:r>
                      <a:endParaRPr lang="en-US" sz="1400" noProof="0" dirty="0"/>
                    </a:p>
                  </a:txBody>
                  <a:tcPr/>
                </a:tc>
                <a:extLst>
                  <a:ext uri="{0D108BD9-81ED-4DB2-BD59-A6C34878D82A}">
                    <a16:rowId xmlns:a16="http://schemas.microsoft.com/office/drawing/2014/main" val="2661575884"/>
                  </a:ext>
                </a:extLst>
              </a:tr>
              <a:tr h="322904">
                <a:tc>
                  <a:txBody>
                    <a:bodyPr/>
                    <a:lstStyle/>
                    <a:p>
                      <a:r>
                        <a:rPr lang="en-US" sz="1400" noProof="0" dirty="0" smtClean="0"/>
                        <a:t>Family</a:t>
                      </a:r>
                      <a:r>
                        <a:rPr lang="en-US" sz="1400" baseline="0" noProof="0" dirty="0" smtClean="0"/>
                        <a:t> size</a:t>
                      </a:r>
                      <a:endParaRPr lang="en-US" sz="1400" noProof="0" dirty="0"/>
                    </a:p>
                  </a:txBody>
                  <a:tcPr/>
                </a:tc>
                <a:tc>
                  <a:txBody>
                    <a:bodyPr/>
                    <a:lstStyle/>
                    <a:p>
                      <a:pPr algn="ctr"/>
                      <a:r>
                        <a:rPr lang="en-US" sz="1400" noProof="0" dirty="0" smtClean="0"/>
                        <a:t>3.50</a:t>
                      </a:r>
                      <a:endParaRPr lang="en-US" sz="1400" noProof="0" dirty="0"/>
                    </a:p>
                  </a:txBody>
                  <a:tcPr/>
                </a:tc>
                <a:tc>
                  <a:txBody>
                    <a:bodyPr/>
                    <a:lstStyle/>
                    <a:p>
                      <a:pPr algn="ctr"/>
                      <a:r>
                        <a:rPr lang="en-US" sz="1400" noProof="0" dirty="0" smtClean="0"/>
                        <a:t>3.98</a:t>
                      </a:r>
                      <a:endParaRPr lang="en-US" sz="1400" noProof="0" dirty="0"/>
                    </a:p>
                  </a:txBody>
                  <a:tcPr/>
                </a:tc>
                <a:tc>
                  <a:txBody>
                    <a:bodyPr/>
                    <a:lstStyle/>
                    <a:p>
                      <a:pPr algn="ctr"/>
                      <a:r>
                        <a:rPr lang="en-US" sz="1400" noProof="0" dirty="0" smtClean="0"/>
                        <a:t>-.47</a:t>
                      </a:r>
                      <a:endParaRPr lang="en-US" sz="1400" noProof="0" dirty="0"/>
                    </a:p>
                  </a:txBody>
                  <a:tcPr/>
                </a:tc>
                <a:extLst>
                  <a:ext uri="{0D108BD9-81ED-4DB2-BD59-A6C34878D82A}">
                    <a16:rowId xmlns:a16="http://schemas.microsoft.com/office/drawing/2014/main" val="1842582295"/>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(.05)</a:t>
                      </a:r>
                      <a:endParaRPr lang="en-US" sz="1400" noProof="0" dirty="0"/>
                    </a:p>
                  </a:txBody>
                  <a:tcPr/>
                </a:tc>
                <a:extLst>
                  <a:ext uri="{0D108BD9-81ED-4DB2-BD59-A6C34878D82A}">
                    <a16:rowId xmlns:a16="http://schemas.microsoft.com/office/drawing/2014/main" val="81039055"/>
                  </a:ext>
                </a:extLst>
              </a:tr>
              <a:tr h="322904">
                <a:tc>
                  <a:txBody>
                    <a:bodyPr/>
                    <a:lstStyle/>
                    <a:p>
                      <a:r>
                        <a:rPr lang="en-US" sz="1400" noProof="0" dirty="0" smtClean="0"/>
                        <a:t>Employed</a:t>
                      </a:r>
                      <a:endParaRPr lang="en-US" sz="1400" noProof="0" dirty="0"/>
                    </a:p>
                  </a:txBody>
                  <a:tcPr/>
                </a:tc>
                <a:tc>
                  <a:txBody>
                    <a:bodyPr/>
                    <a:lstStyle/>
                    <a:p>
                      <a:pPr algn="ctr"/>
                      <a:r>
                        <a:rPr lang="en-US" sz="1400" noProof="0" dirty="0" smtClean="0"/>
                        <a:t>.92</a:t>
                      </a:r>
                      <a:endParaRPr lang="en-US" sz="1400" noProof="0" dirty="0"/>
                    </a:p>
                  </a:txBody>
                  <a:tcPr/>
                </a:tc>
                <a:tc>
                  <a:txBody>
                    <a:bodyPr/>
                    <a:lstStyle/>
                    <a:p>
                      <a:pPr algn="ctr"/>
                      <a:r>
                        <a:rPr lang="en-US" sz="1400" noProof="0" dirty="0" smtClean="0"/>
                        <a:t>.85</a:t>
                      </a:r>
                      <a:endParaRPr lang="en-US" sz="1400" noProof="0" dirty="0"/>
                    </a:p>
                  </a:txBody>
                  <a:tcPr/>
                </a:tc>
                <a:tc>
                  <a:txBody>
                    <a:bodyPr/>
                    <a:lstStyle/>
                    <a:p>
                      <a:pPr algn="ctr"/>
                      <a:r>
                        <a:rPr lang="en-US" sz="1400" noProof="0" dirty="0" smtClean="0"/>
                        <a:t>.07</a:t>
                      </a:r>
                      <a:endParaRPr lang="en-US" sz="1400" noProof="0" dirty="0"/>
                    </a:p>
                  </a:txBody>
                  <a:tcPr/>
                </a:tc>
                <a:extLst>
                  <a:ext uri="{0D108BD9-81ED-4DB2-BD59-A6C34878D82A}">
                    <a16:rowId xmlns:a16="http://schemas.microsoft.com/office/drawing/2014/main" val="3666984090"/>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1707927529"/>
                  </a:ext>
                </a:extLst>
              </a:tr>
              <a:tr h="322904">
                <a:tc>
                  <a:txBody>
                    <a:bodyPr/>
                    <a:lstStyle/>
                    <a:p>
                      <a:r>
                        <a:rPr lang="en-US" sz="1400" noProof="0" dirty="0" smtClean="0"/>
                        <a:t>Family Income</a:t>
                      </a:r>
                      <a:endParaRPr lang="en-US" sz="1400" noProof="0" dirty="0"/>
                    </a:p>
                  </a:txBody>
                  <a:tcPr/>
                </a:tc>
                <a:tc>
                  <a:txBody>
                    <a:bodyPr/>
                    <a:lstStyle/>
                    <a:p>
                      <a:pPr algn="ctr"/>
                      <a:r>
                        <a:rPr lang="en-US" sz="1400" noProof="0" dirty="0" smtClean="0"/>
                        <a:t>106,467</a:t>
                      </a:r>
                      <a:endParaRPr lang="en-US" sz="1400" noProof="0" dirty="0"/>
                    </a:p>
                  </a:txBody>
                  <a:tcPr/>
                </a:tc>
                <a:tc>
                  <a:txBody>
                    <a:bodyPr/>
                    <a:lstStyle/>
                    <a:p>
                      <a:pPr algn="ctr"/>
                      <a:r>
                        <a:rPr lang="en-US" sz="1400" noProof="0" dirty="0" smtClean="0"/>
                        <a:t>45,656</a:t>
                      </a:r>
                      <a:endParaRPr lang="en-US" sz="1400" noProof="0" dirty="0"/>
                    </a:p>
                  </a:txBody>
                  <a:tcPr/>
                </a:tc>
                <a:tc>
                  <a:txBody>
                    <a:bodyPr/>
                    <a:lstStyle/>
                    <a:p>
                      <a:pPr algn="ctr"/>
                      <a:r>
                        <a:rPr lang="en-US" sz="1400" noProof="0" dirty="0" smtClean="0"/>
                        <a:t>60,810</a:t>
                      </a:r>
                      <a:endParaRPr lang="en-US" sz="1400" noProof="0" dirty="0"/>
                    </a:p>
                  </a:txBody>
                  <a:tcPr/>
                </a:tc>
                <a:extLst>
                  <a:ext uri="{0D108BD9-81ED-4DB2-BD59-A6C34878D82A}">
                    <a16:rowId xmlns:a16="http://schemas.microsoft.com/office/drawing/2014/main" val="1491508898"/>
                  </a:ext>
                </a:extLst>
              </a:tr>
              <a:tr h="293760">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(1,355)</a:t>
                      </a:r>
                      <a:endParaRPr lang="en-US" sz="1400" noProof="0" dirty="0"/>
                    </a:p>
                  </a:txBody>
                  <a:tcPr/>
                </a:tc>
                <a:extLst>
                  <a:ext uri="{0D108BD9-81ED-4DB2-BD59-A6C34878D82A}">
                    <a16:rowId xmlns:a16="http://schemas.microsoft.com/office/drawing/2014/main" val="80278005"/>
                  </a:ext>
                </a:extLst>
              </a:tr>
            </a:tbl>
          </a:graphicData>
        </a:graphic>
      </p:graphicFrame>
      <p:sp>
        <p:nvSpPr>
          <p:cNvPr id="18" name="Text Placeholder 17"/>
          <p:cNvSpPr>
            <a:spLocks noGrp="1"/>
          </p:cNvSpPr>
          <p:nvPr>
            <p:ph type="body" sz="quarter" idx="32"/>
          </p:nvPr>
        </p:nvSpPr>
        <p:spPr/>
        <p:txBody>
          <a:bodyPr/>
          <a:lstStyle/>
          <a:p>
            <a:r>
              <a:rPr lang="en-US" b="1" dirty="0" smtClean="0"/>
              <a:t>Table 1.3 (“Random” assignment) </a:t>
            </a:r>
            <a:r>
              <a:rPr lang="en-US" dirty="0" smtClean="0"/>
              <a:t>Selected Char. &amp; pre-treatment outcomes </a:t>
            </a:r>
            <a:r>
              <a:rPr lang="en-US" sz="1600" dirty="0" smtClean="0"/>
              <a:t>(</a:t>
            </a:r>
            <a:r>
              <a:rPr lang="en-US" sz="1600" dirty="0"/>
              <a:t>Angrist &amp; </a:t>
            </a:r>
            <a:r>
              <a:rPr lang="en-US" sz="1600" dirty="0" err="1"/>
              <a:t>Pischke</a:t>
            </a:r>
            <a:r>
              <a:rPr lang="en-US" sz="1600" dirty="0"/>
              <a:t>, 2015, </a:t>
            </a:r>
            <a:r>
              <a:rPr lang="en-US" sz="1600" dirty="0" smtClean="0"/>
              <a:t>p.20)</a:t>
            </a:r>
            <a:endParaRPr lang="en-US" dirty="0"/>
          </a:p>
          <a:p>
            <a:endParaRPr lang="nb-NO" b="1"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18</a:t>
            </a:fld>
            <a:endParaRPr lang="en-US" dirty="0"/>
          </a:p>
        </p:txBody>
      </p:sp>
      <p:sp>
        <p:nvSpPr>
          <p:cNvPr id="19" name="Rectangle 18"/>
          <p:cNvSpPr/>
          <p:nvPr/>
        </p:nvSpPr>
        <p:spPr>
          <a:xfrm>
            <a:off x="4476750" y="2717992"/>
            <a:ext cx="1372507" cy="3165044"/>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21" name="Content Placeholder 15"/>
          <p:cNvGraphicFramePr>
            <a:graphicFrameLocks noGrp="1"/>
          </p:cNvGraphicFramePr>
          <p:nvPr>
            <p:ph sz="half" idx="31"/>
            <p:extLst>
              <p:ext uri="{D42A27DB-BD31-4B8C-83A1-F6EECF244321}">
                <p14:modId xmlns:p14="http://schemas.microsoft.com/office/powerpoint/2010/main" val="840136489"/>
              </p:ext>
            </p:extLst>
          </p:nvPr>
        </p:nvGraphicFramePr>
        <p:xfrm>
          <a:off x="6342063" y="1703388"/>
          <a:ext cx="5470524" cy="1675195"/>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35039">
                <a:tc>
                  <a:txBody>
                    <a:bodyPr/>
                    <a:lstStyle/>
                    <a:p>
                      <a:r>
                        <a:rPr lang="en-US" sz="1200" noProof="0" dirty="0" smtClean="0"/>
                        <a:t>Characteristics</a:t>
                      </a:r>
                      <a:endParaRPr lang="en-US" sz="1400" noProof="0" dirty="0"/>
                    </a:p>
                  </a:txBody>
                  <a:tcPr/>
                </a:tc>
                <a:tc>
                  <a:txBody>
                    <a:bodyPr/>
                    <a:lstStyle/>
                    <a:p>
                      <a:r>
                        <a:rPr lang="en-US" sz="1200" noProof="0" dirty="0" smtClean="0"/>
                        <a:t>Catastrophic(1)</a:t>
                      </a:r>
                      <a:endParaRPr lang="en-US" sz="1200" noProof="0" dirty="0"/>
                    </a:p>
                  </a:txBody>
                  <a:tcPr/>
                </a:tc>
                <a:tc>
                  <a:txBody>
                    <a:bodyPr/>
                    <a:lstStyle/>
                    <a:p>
                      <a:r>
                        <a:rPr lang="en-US" sz="1200" noProof="0" dirty="0" smtClean="0"/>
                        <a:t>Deductible-(1)</a:t>
                      </a:r>
                      <a:endParaRPr lang="en-US" sz="1200" noProof="0" dirty="0"/>
                    </a:p>
                  </a:txBody>
                  <a:tcPr/>
                </a:tc>
                <a:tc>
                  <a:txBody>
                    <a:bodyPr/>
                    <a:lstStyle/>
                    <a:p>
                      <a:r>
                        <a:rPr lang="en-US" sz="1200" noProof="0" dirty="0" smtClean="0"/>
                        <a:t>Coinsurance-(1)</a:t>
                      </a:r>
                      <a:endParaRPr lang="en-US" sz="1200" noProof="0" dirty="0"/>
                    </a:p>
                  </a:txBody>
                  <a:tcPr/>
                </a:tc>
                <a:extLst>
                  <a:ext uri="{0D108BD9-81ED-4DB2-BD59-A6C34878D82A}">
                    <a16:rowId xmlns:a16="http://schemas.microsoft.com/office/drawing/2014/main" val="881377624"/>
                  </a:ext>
                </a:extLst>
              </a:tr>
              <a:tr h="335039">
                <a:tc>
                  <a:txBody>
                    <a:bodyPr/>
                    <a:lstStyle/>
                    <a:p>
                      <a:r>
                        <a:rPr lang="en-US" sz="1400" noProof="0" dirty="0" smtClean="0"/>
                        <a:t>Female</a:t>
                      </a:r>
                      <a:endParaRPr lang="en-US" sz="1400" noProof="0" dirty="0"/>
                    </a:p>
                  </a:txBody>
                  <a:tcPr/>
                </a:tc>
                <a:tc>
                  <a:txBody>
                    <a:bodyPr/>
                    <a:lstStyle/>
                    <a:p>
                      <a:pPr algn="ctr"/>
                      <a:r>
                        <a:rPr lang="nb-NO" sz="1400" dirty="0" smtClean="0"/>
                        <a:t>.560</a:t>
                      </a:r>
                      <a:endParaRPr lang="nb-NO" sz="1400" dirty="0"/>
                    </a:p>
                  </a:txBody>
                  <a:tcPr/>
                </a:tc>
                <a:tc>
                  <a:txBody>
                    <a:bodyPr/>
                    <a:lstStyle/>
                    <a:p>
                      <a:pPr algn="ctr"/>
                      <a:r>
                        <a:rPr lang="nb-NO" sz="1400" dirty="0" smtClean="0"/>
                        <a:t>-.023</a:t>
                      </a:r>
                      <a:endParaRPr lang="nb-NO" sz="1400" dirty="0"/>
                    </a:p>
                  </a:txBody>
                  <a:tcPr/>
                </a:tc>
                <a:tc>
                  <a:txBody>
                    <a:bodyPr/>
                    <a:lstStyle/>
                    <a:p>
                      <a:pPr algn="ctr"/>
                      <a:r>
                        <a:rPr lang="nb-NO" sz="1400" dirty="0" smtClean="0"/>
                        <a:t>-.025</a:t>
                      </a:r>
                      <a:endParaRPr lang="nb-NO" sz="1400" dirty="0"/>
                    </a:p>
                  </a:txBody>
                  <a:tcPr/>
                </a:tc>
                <a:extLst>
                  <a:ext uri="{0D108BD9-81ED-4DB2-BD59-A6C34878D82A}">
                    <a16:rowId xmlns:a16="http://schemas.microsoft.com/office/drawing/2014/main" val="611156138"/>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(.016)</a:t>
                      </a:r>
                      <a:endParaRPr lang="nb-NO" sz="1400" dirty="0"/>
                    </a:p>
                  </a:txBody>
                  <a:tcPr/>
                </a:tc>
                <a:tc>
                  <a:txBody>
                    <a:bodyPr/>
                    <a:lstStyle/>
                    <a:p>
                      <a:pPr algn="ctr"/>
                      <a:r>
                        <a:rPr lang="nb-NO" sz="1400" dirty="0" smtClean="0"/>
                        <a:t>(.015)</a:t>
                      </a:r>
                      <a:endParaRPr lang="nb-NO" sz="1400" dirty="0"/>
                    </a:p>
                  </a:txBody>
                  <a:tcPr/>
                </a:tc>
                <a:extLst>
                  <a:ext uri="{0D108BD9-81ED-4DB2-BD59-A6C34878D82A}">
                    <a16:rowId xmlns:a16="http://schemas.microsoft.com/office/drawing/2014/main" val="3885396403"/>
                  </a:ext>
                </a:extLst>
              </a:tr>
              <a:tr h="335039">
                <a:tc>
                  <a:txBody>
                    <a:bodyPr/>
                    <a:lstStyle/>
                    <a:p>
                      <a:r>
                        <a:rPr lang="en-US" sz="1400" noProof="0" dirty="0" smtClean="0"/>
                        <a:t>Nonwhite</a:t>
                      </a:r>
                      <a:endParaRPr lang="en-US" sz="1400" noProof="0" dirty="0"/>
                    </a:p>
                  </a:txBody>
                  <a:tcPr/>
                </a:tc>
                <a:tc>
                  <a:txBody>
                    <a:bodyPr/>
                    <a:lstStyle/>
                    <a:p>
                      <a:pPr algn="ctr"/>
                      <a:r>
                        <a:rPr lang="nb-NO" sz="1400" dirty="0" smtClean="0"/>
                        <a:t>.172</a:t>
                      </a:r>
                      <a:endParaRPr lang="nb-NO" sz="1400" dirty="0"/>
                    </a:p>
                  </a:txBody>
                  <a:tcPr/>
                </a:tc>
                <a:tc>
                  <a:txBody>
                    <a:bodyPr/>
                    <a:lstStyle/>
                    <a:p>
                      <a:pPr algn="ctr"/>
                      <a:r>
                        <a:rPr lang="nb-NO" sz="1400" dirty="0" smtClean="0"/>
                        <a:t>-.019</a:t>
                      </a:r>
                      <a:endParaRPr lang="nb-NO" sz="1400" dirty="0"/>
                    </a:p>
                  </a:txBody>
                  <a:tcPr/>
                </a:tc>
                <a:tc>
                  <a:txBody>
                    <a:bodyPr/>
                    <a:lstStyle/>
                    <a:p>
                      <a:pPr algn="ctr"/>
                      <a:r>
                        <a:rPr lang="nb-NO" sz="1400" dirty="0" smtClean="0"/>
                        <a:t>-.027</a:t>
                      </a:r>
                      <a:endParaRPr lang="nb-NO" sz="1400" dirty="0"/>
                    </a:p>
                  </a:txBody>
                  <a:tcPr/>
                </a:tc>
                <a:extLst>
                  <a:ext uri="{0D108BD9-81ED-4DB2-BD59-A6C34878D82A}">
                    <a16:rowId xmlns:a16="http://schemas.microsoft.com/office/drawing/2014/main" val="3301045602"/>
                  </a:ext>
                </a:extLst>
              </a:tr>
              <a:tr h="335039">
                <a:tc>
                  <a:txBody>
                    <a:bodyPr/>
                    <a:lstStyle/>
                    <a:p>
                      <a:endParaRPr lang="en-US" sz="1400" noProof="0" dirty="0"/>
                    </a:p>
                  </a:txBody>
                  <a:tcPr/>
                </a:tc>
                <a:tc>
                  <a:txBody>
                    <a:bodyPr/>
                    <a:lstStyle/>
                    <a:p>
                      <a:pPr algn="ctr"/>
                      <a:endParaRPr lang="nb-NO" sz="1400"/>
                    </a:p>
                  </a:txBody>
                  <a:tcPr/>
                </a:tc>
                <a:tc>
                  <a:txBody>
                    <a:bodyPr/>
                    <a:lstStyle/>
                    <a:p>
                      <a:pPr algn="ctr"/>
                      <a:r>
                        <a:rPr lang="nb-NO" sz="1400" dirty="0" smtClean="0"/>
                        <a:t>(.027)</a:t>
                      </a:r>
                      <a:endParaRPr lang="nb-NO" sz="1400" dirty="0"/>
                    </a:p>
                  </a:txBody>
                  <a:tcPr/>
                </a:tc>
                <a:tc>
                  <a:txBody>
                    <a:bodyPr/>
                    <a:lstStyle/>
                    <a:p>
                      <a:pPr algn="ctr"/>
                      <a:r>
                        <a:rPr lang="nb-NO" sz="1400" dirty="0" smtClean="0"/>
                        <a:t>(.025)</a:t>
                      </a:r>
                      <a:endParaRPr lang="nb-NO" sz="1400" dirty="0"/>
                    </a:p>
                  </a:txBody>
                  <a:tcPr/>
                </a:tc>
                <a:extLst>
                  <a:ext uri="{0D108BD9-81ED-4DB2-BD59-A6C34878D82A}">
                    <a16:rowId xmlns:a16="http://schemas.microsoft.com/office/drawing/2014/main" val="4032357720"/>
                  </a:ext>
                </a:extLst>
              </a:tr>
            </a:tbl>
          </a:graphicData>
        </a:graphic>
      </p:graphicFrame>
      <p:graphicFrame>
        <p:nvGraphicFramePr>
          <p:cNvPr id="22" name="Content Placeholder 15"/>
          <p:cNvGraphicFramePr>
            <a:graphicFrameLocks/>
          </p:cNvGraphicFramePr>
          <p:nvPr>
            <p:extLst>
              <p:ext uri="{D42A27DB-BD31-4B8C-83A1-F6EECF244321}">
                <p14:modId xmlns:p14="http://schemas.microsoft.com/office/powerpoint/2010/main" val="1146711801"/>
              </p:ext>
            </p:extLst>
          </p:nvPr>
        </p:nvGraphicFramePr>
        <p:xfrm>
          <a:off x="6342063" y="4260145"/>
          <a:ext cx="5470524" cy="1675195"/>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35039">
                <a:tc>
                  <a:txBody>
                    <a:bodyPr/>
                    <a:lstStyle/>
                    <a:p>
                      <a:r>
                        <a:rPr lang="en-US" sz="1200" noProof="0" dirty="0" smtClean="0"/>
                        <a:t>Pre-treatment</a:t>
                      </a:r>
                      <a:endParaRPr lang="en-US" sz="1400" noProof="0" dirty="0"/>
                    </a:p>
                  </a:txBody>
                  <a:tcPr/>
                </a:tc>
                <a:tc>
                  <a:txBody>
                    <a:bodyPr/>
                    <a:lstStyle/>
                    <a:p>
                      <a:r>
                        <a:rPr lang="en-US" sz="1200" noProof="0" dirty="0" smtClean="0"/>
                        <a:t>Catastrophic(1)</a:t>
                      </a:r>
                      <a:endParaRPr lang="en-US" sz="1200" noProof="0" dirty="0"/>
                    </a:p>
                  </a:txBody>
                  <a:tcPr/>
                </a:tc>
                <a:tc>
                  <a:txBody>
                    <a:bodyPr/>
                    <a:lstStyle/>
                    <a:p>
                      <a:r>
                        <a:rPr lang="en-US" sz="1200" noProof="0" dirty="0" smtClean="0"/>
                        <a:t>Deductible-(1)</a:t>
                      </a:r>
                      <a:endParaRPr lang="en-US" sz="1200" noProof="0" dirty="0"/>
                    </a:p>
                  </a:txBody>
                  <a:tcPr/>
                </a:tc>
                <a:tc>
                  <a:txBody>
                    <a:bodyPr/>
                    <a:lstStyle/>
                    <a:p>
                      <a:r>
                        <a:rPr lang="en-US" sz="1200" noProof="0" dirty="0" smtClean="0"/>
                        <a:t>Coinsurance-(1)</a:t>
                      </a:r>
                      <a:endParaRPr lang="en-US" sz="1200" noProof="0" dirty="0"/>
                    </a:p>
                  </a:txBody>
                  <a:tcPr/>
                </a:tc>
                <a:extLst>
                  <a:ext uri="{0D108BD9-81ED-4DB2-BD59-A6C34878D82A}">
                    <a16:rowId xmlns:a16="http://schemas.microsoft.com/office/drawing/2014/main" val="881377624"/>
                  </a:ext>
                </a:extLst>
              </a:tr>
              <a:tr h="335039">
                <a:tc>
                  <a:txBody>
                    <a:bodyPr/>
                    <a:lstStyle/>
                    <a:p>
                      <a:r>
                        <a:rPr lang="en-US" sz="1400" noProof="0" dirty="0" smtClean="0"/>
                        <a:t>Health</a:t>
                      </a:r>
                      <a:r>
                        <a:rPr lang="en-US" sz="1400" baseline="0" noProof="0" dirty="0" smtClean="0"/>
                        <a:t> Index</a:t>
                      </a:r>
                      <a:endParaRPr lang="en-US" sz="1400" noProof="0" dirty="0"/>
                    </a:p>
                  </a:txBody>
                  <a:tcPr/>
                </a:tc>
                <a:tc>
                  <a:txBody>
                    <a:bodyPr/>
                    <a:lstStyle/>
                    <a:p>
                      <a:pPr algn="ctr"/>
                      <a:r>
                        <a:rPr lang="nb-NO" sz="1400" dirty="0" smtClean="0"/>
                        <a:t>70.9</a:t>
                      </a:r>
                      <a:endParaRPr lang="nb-NO" sz="1400" dirty="0"/>
                    </a:p>
                  </a:txBody>
                  <a:tcPr/>
                </a:tc>
                <a:tc>
                  <a:txBody>
                    <a:bodyPr/>
                    <a:lstStyle/>
                    <a:p>
                      <a:pPr algn="ctr"/>
                      <a:r>
                        <a:rPr lang="nb-NO" sz="1400" dirty="0" smtClean="0"/>
                        <a:t>-1.44</a:t>
                      </a:r>
                      <a:endParaRPr lang="nb-NO" sz="1400" dirty="0"/>
                    </a:p>
                  </a:txBody>
                  <a:tcPr/>
                </a:tc>
                <a:tc>
                  <a:txBody>
                    <a:bodyPr/>
                    <a:lstStyle/>
                    <a:p>
                      <a:pPr algn="ctr"/>
                      <a:r>
                        <a:rPr lang="nb-NO" sz="1400" dirty="0" smtClean="0"/>
                        <a:t>.21</a:t>
                      </a:r>
                      <a:endParaRPr lang="nb-NO" sz="1400" dirty="0"/>
                    </a:p>
                  </a:txBody>
                  <a:tcPr/>
                </a:tc>
                <a:extLst>
                  <a:ext uri="{0D108BD9-81ED-4DB2-BD59-A6C34878D82A}">
                    <a16:rowId xmlns:a16="http://schemas.microsoft.com/office/drawing/2014/main" val="611156138"/>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(.95)</a:t>
                      </a:r>
                      <a:endParaRPr lang="nb-NO" sz="1400" dirty="0"/>
                    </a:p>
                  </a:txBody>
                  <a:tcPr/>
                </a:tc>
                <a:tc>
                  <a:txBody>
                    <a:bodyPr/>
                    <a:lstStyle/>
                    <a:p>
                      <a:pPr algn="ctr"/>
                      <a:r>
                        <a:rPr lang="nb-NO" sz="1400" dirty="0" smtClean="0"/>
                        <a:t>(.92)</a:t>
                      </a:r>
                      <a:endParaRPr lang="nb-NO" sz="1400" dirty="0"/>
                    </a:p>
                  </a:txBody>
                  <a:tcPr/>
                </a:tc>
                <a:extLst>
                  <a:ext uri="{0D108BD9-81ED-4DB2-BD59-A6C34878D82A}">
                    <a16:rowId xmlns:a16="http://schemas.microsoft.com/office/drawing/2014/main" val="3885396403"/>
                  </a:ext>
                </a:extLst>
              </a:tr>
              <a:tr h="335039">
                <a:tc>
                  <a:txBody>
                    <a:bodyPr/>
                    <a:lstStyle/>
                    <a:p>
                      <a:r>
                        <a:rPr lang="en-US" sz="1400" noProof="0" dirty="0" smtClean="0"/>
                        <a:t>Cholesterol</a:t>
                      </a:r>
                      <a:endParaRPr lang="en-US" sz="1400" noProof="0" dirty="0"/>
                    </a:p>
                  </a:txBody>
                  <a:tcPr/>
                </a:tc>
                <a:tc>
                  <a:txBody>
                    <a:bodyPr/>
                    <a:lstStyle/>
                    <a:p>
                      <a:pPr algn="ctr"/>
                      <a:r>
                        <a:rPr lang="nb-NO" sz="1400" dirty="0" smtClean="0"/>
                        <a:t>207</a:t>
                      </a:r>
                      <a:endParaRPr lang="nb-NO" sz="1400" dirty="0"/>
                    </a:p>
                  </a:txBody>
                  <a:tcPr/>
                </a:tc>
                <a:tc>
                  <a:txBody>
                    <a:bodyPr/>
                    <a:lstStyle/>
                    <a:p>
                      <a:pPr algn="ctr"/>
                      <a:r>
                        <a:rPr lang="nb-NO" sz="1400" dirty="0" smtClean="0"/>
                        <a:t>-1.42</a:t>
                      </a:r>
                      <a:endParaRPr lang="nb-NO" sz="1400" dirty="0"/>
                    </a:p>
                  </a:txBody>
                  <a:tcPr/>
                </a:tc>
                <a:tc>
                  <a:txBody>
                    <a:bodyPr/>
                    <a:lstStyle/>
                    <a:p>
                      <a:pPr algn="ctr"/>
                      <a:r>
                        <a:rPr lang="nb-NO" sz="1400" dirty="0" smtClean="0"/>
                        <a:t>-1.93</a:t>
                      </a:r>
                      <a:endParaRPr lang="nb-NO" sz="1400" dirty="0"/>
                    </a:p>
                  </a:txBody>
                  <a:tcPr/>
                </a:tc>
                <a:extLst>
                  <a:ext uri="{0D108BD9-81ED-4DB2-BD59-A6C34878D82A}">
                    <a16:rowId xmlns:a16="http://schemas.microsoft.com/office/drawing/2014/main" val="3301045602"/>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(2.99)</a:t>
                      </a:r>
                      <a:endParaRPr lang="nb-NO" sz="1400" dirty="0"/>
                    </a:p>
                  </a:txBody>
                  <a:tcPr/>
                </a:tc>
                <a:tc>
                  <a:txBody>
                    <a:bodyPr/>
                    <a:lstStyle/>
                    <a:p>
                      <a:pPr algn="ctr"/>
                      <a:r>
                        <a:rPr lang="nb-NO" sz="1400" dirty="0" smtClean="0"/>
                        <a:t>(2.76)</a:t>
                      </a:r>
                      <a:endParaRPr lang="nb-NO" sz="1400" dirty="0"/>
                    </a:p>
                  </a:txBody>
                  <a:tcPr/>
                </a:tc>
                <a:extLst>
                  <a:ext uri="{0D108BD9-81ED-4DB2-BD59-A6C34878D82A}">
                    <a16:rowId xmlns:a16="http://schemas.microsoft.com/office/drawing/2014/main" val="4032357720"/>
                  </a:ext>
                </a:extLst>
              </a:tr>
            </a:tbl>
          </a:graphicData>
        </a:graphic>
      </p:graphicFrame>
      <p:sp>
        <p:nvSpPr>
          <p:cNvPr id="23" name="Rectangle 22"/>
          <p:cNvSpPr/>
          <p:nvPr/>
        </p:nvSpPr>
        <p:spPr>
          <a:xfrm>
            <a:off x="9077285" y="2057400"/>
            <a:ext cx="2734545" cy="1321183"/>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p:cNvSpPr/>
          <p:nvPr/>
        </p:nvSpPr>
        <p:spPr>
          <a:xfrm>
            <a:off x="9077285" y="4614157"/>
            <a:ext cx="2734545" cy="1321183"/>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5" name="Picture 2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23586" y="6056087"/>
            <a:ext cx="486000" cy="486000"/>
          </a:xfrm>
          <a:prstGeom prst="rect">
            <a:avLst/>
          </a:prstGeom>
        </p:spPr>
      </p:pic>
      <p:pic>
        <p:nvPicPr>
          <p:cNvPr id="26" name="Picture 2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920687" y="6056087"/>
            <a:ext cx="484632" cy="484632"/>
          </a:xfrm>
          <a:prstGeom prst="rect">
            <a:avLst/>
          </a:prstGeom>
        </p:spPr>
      </p:pic>
    </p:spTree>
    <p:extLst>
      <p:ext uri="{BB962C8B-B14F-4D97-AF65-F5344CB8AC3E}">
        <p14:creationId xmlns:p14="http://schemas.microsoft.com/office/powerpoint/2010/main" val="35189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3" name="Subtitle 2"/>
          <p:cNvSpPr>
            <a:spLocks noGrp="1"/>
          </p:cNvSpPr>
          <p:nvPr>
            <p:ph type="subTitle" idx="13"/>
          </p:nvPr>
        </p:nvSpPr>
        <p:spPr/>
        <p:txBody>
          <a:bodyPr/>
          <a:lstStyle/>
          <a:p>
            <a:r>
              <a:rPr lang="nb-NO" b="1" dirty="0" err="1" smtClean="0"/>
              <a:t>Table</a:t>
            </a:r>
            <a:r>
              <a:rPr lang="nb-NO" b="1" dirty="0" smtClean="0"/>
              <a:t> 1.4 </a:t>
            </a:r>
            <a:r>
              <a:rPr lang="nb-NO" b="1" dirty="0" err="1" smtClean="0"/>
              <a:t>Selected</a:t>
            </a:r>
            <a:r>
              <a:rPr lang="nb-NO" b="1" dirty="0" smtClean="0"/>
              <a:t> </a:t>
            </a:r>
            <a:r>
              <a:rPr lang="nb-NO" b="1" dirty="0" err="1" smtClean="0"/>
              <a:t>health</a:t>
            </a:r>
            <a:r>
              <a:rPr lang="nb-NO" b="1" dirty="0" smtClean="0"/>
              <a:t> </a:t>
            </a:r>
            <a:r>
              <a:rPr lang="nb-NO" b="1" dirty="0" err="1" smtClean="0"/>
              <a:t>outcomes</a:t>
            </a:r>
            <a:r>
              <a:rPr lang="nb-NO" b="1" dirty="0" smtClean="0"/>
              <a:t> in </a:t>
            </a:r>
            <a:r>
              <a:rPr lang="nb-NO" b="1" dirty="0" err="1" smtClean="0"/>
              <a:t>the</a:t>
            </a:r>
            <a:r>
              <a:rPr lang="nb-NO" b="1" dirty="0" smtClean="0"/>
              <a:t> RAND HIE </a:t>
            </a:r>
            <a:r>
              <a:rPr lang="nb-NO" dirty="0" smtClean="0"/>
              <a:t>(</a:t>
            </a:r>
            <a:r>
              <a:rPr lang="nb-NO" dirty="0" err="1" smtClean="0"/>
              <a:t>Angrist</a:t>
            </a:r>
            <a:r>
              <a:rPr lang="nb-NO" dirty="0" smtClean="0"/>
              <a:t> &amp; </a:t>
            </a:r>
            <a:r>
              <a:rPr lang="nb-NO" dirty="0" err="1" smtClean="0"/>
              <a:t>Pischke</a:t>
            </a:r>
            <a:r>
              <a:rPr lang="nb-NO" dirty="0" smtClean="0"/>
              <a:t>, 2015, p. 23)</a:t>
            </a:r>
            <a:endParaRPr lang="nb-NO" dirty="0"/>
          </a:p>
        </p:txBody>
      </p:sp>
      <p:graphicFrame>
        <p:nvGraphicFramePr>
          <p:cNvPr id="7" name="Content Placeholder 6"/>
          <p:cNvGraphicFramePr>
            <a:graphicFrameLocks noGrp="1"/>
          </p:cNvGraphicFramePr>
          <p:nvPr>
            <p:ph sz="half" idx="30"/>
            <p:extLst>
              <p:ext uri="{D42A27DB-BD31-4B8C-83A1-F6EECF244321}">
                <p14:modId xmlns:p14="http://schemas.microsoft.com/office/powerpoint/2010/main" val="255742299"/>
              </p:ext>
            </p:extLst>
          </p:nvPr>
        </p:nvGraphicFramePr>
        <p:xfrm>
          <a:off x="379413" y="1498599"/>
          <a:ext cx="11433172" cy="4625972"/>
        </p:xfrm>
        <a:graphic>
          <a:graphicData uri="http://schemas.openxmlformats.org/drawingml/2006/table">
            <a:tbl>
              <a:tblPr firstRow="1" bandRow="1">
                <a:tableStyleId>{F5AB1C69-6EDB-4FF4-983F-18BD219EF322}</a:tableStyleId>
              </a:tblPr>
              <a:tblGrid>
                <a:gridCol w="2097087">
                  <a:extLst>
                    <a:ext uri="{9D8B030D-6E8A-4147-A177-3AD203B41FA5}">
                      <a16:colId xmlns:a16="http://schemas.microsoft.com/office/drawing/2014/main" val="3904807473"/>
                    </a:ext>
                  </a:extLst>
                </a:gridCol>
                <a:gridCol w="1867217">
                  <a:extLst>
                    <a:ext uri="{9D8B030D-6E8A-4147-A177-3AD203B41FA5}">
                      <a16:colId xmlns:a16="http://schemas.microsoft.com/office/drawing/2014/main" val="1775137806"/>
                    </a:ext>
                  </a:extLst>
                </a:gridCol>
                <a:gridCol w="1867217">
                  <a:extLst>
                    <a:ext uri="{9D8B030D-6E8A-4147-A177-3AD203B41FA5}">
                      <a16:colId xmlns:a16="http://schemas.microsoft.com/office/drawing/2014/main" val="3810605701"/>
                    </a:ext>
                  </a:extLst>
                </a:gridCol>
                <a:gridCol w="1867217">
                  <a:extLst>
                    <a:ext uri="{9D8B030D-6E8A-4147-A177-3AD203B41FA5}">
                      <a16:colId xmlns:a16="http://schemas.microsoft.com/office/drawing/2014/main" val="3572669183"/>
                    </a:ext>
                  </a:extLst>
                </a:gridCol>
                <a:gridCol w="1867217">
                  <a:extLst>
                    <a:ext uri="{9D8B030D-6E8A-4147-A177-3AD203B41FA5}">
                      <a16:colId xmlns:a16="http://schemas.microsoft.com/office/drawing/2014/main" val="1585325259"/>
                    </a:ext>
                  </a:extLst>
                </a:gridCol>
                <a:gridCol w="1867217">
                  <a:extLst>
                    <a:ext uri="{9D8B030D-6E8A-4147-A177-3AD203B41FA5}">
                      <a16:colId xmlns:a16="http://schemas.microsoft.com/office/drawing/2014/main" val="331527995"/>
                    </a:ext>
                  </a:extLst>
                </a:gridCol>
              </a:tblGrid>
              <a:tr h="355844">
                <a:tc>
                  <a:txBody>
                    <a:bodyPr/>
                    <a:lstStyle/>
                    <a:p>
                      <a:r>
                        <a:rPr lang="nb-NO" sz="1600" dirty="0" err="1" smtClean="0"/>
                        <a:t>Outcome</a:t>
                      </a:r>
                      <a:r>
                        <a:rPr lang="nb-NO" sz="1600" dirty="0" smtClean="0"/>
                        <a:t> variables</a:t>
                      </a:r>
                      <a:endParaRPr lang="nb-NO" sz="1600" dirty="0"/>
                    </a:p>
                  </a:txBody>
                  <a:tcPr/>
                </a:tc>
                <a:tc>
                  <a:txBody>
                    <a:bodyPr/>
                    <a:lstStyle/>
                    <a:p>
                      <a:pPr algn="ctr"/>
                      <a:r>
                        <a:rPr lang="nb-NO" sz="1600" dirty="0" err="1" smtClean="0"/>
                        <a:t>Catastrophic</a:t>
                      </a:r>
                      <a:r>
                        <a:rPr lang="nb-NO" sz="1600" dirty="0" smtClean="0"/>
                        <a:t> (1)</a:t>
                      </a:r>
                      <a:endParaRPr lang="nb-NO" sz="1600" dirty="0"/>
                    </a:p>
                  </a:txBody>
                  <a:tcPr/>
                </a:tc>
                <a:tc>
                  <a:txBody>
                    <a:bodyPr/>
                    <a:lstStyle/>
                    <a:p>
                      <a:pPr algn="ctr"/>
                      <a:r>
                        <a:rPr lang="nb-NO" sz="1600" dirty="0" err="1" smtClean="0"/>
                        <a:t>Deductible</a:t>
                      </a:r>
                      <a:r>
                        <a:rPr lang="nb-NO" sz="1600" dirty="0" smtClean="0"/>
                        <a:t> </a:t>
                      </a:r>
                      <a:r>
                        <a:rPr lang="nb-NO" sz="1600" baseline="0" dirty="0" smtClean="0"/>
                        <a:t>– (1)</a:t>
                      </a:r>
                      <a:endParaRPr lang="nb-NO" sz="1600" dirty="0"/>
                    </a:p>
                  </a:txBody>
                  <a:tcPr/>
                </a:tc>
                <a:tc>
                  <a:txBody>
                    <a:bodyPr/>
                    <a:lstStyle/>
                    <a:p>
                      <a:pPr algn="ctr"/>
                      <a:r>
                        <a:rPr lang="nb-NO" sz="1600" dirty="0" err="1" smtClean="0"/>
                        <a:t>Coinsur</a:t>
                      </a:r>
                      <a:r>
                        <a:rPr lang="nb-NO" sz="1600" dirty="0" smtClean="0"/>
                        <a:t>. – (1)</a:t>
                      </a:r>
                      <a:endParaRPr lang="nb-NO" sz="1600" dirty="0"/>
                    </a:p>
                  </a:txBody>
                  <a:tcPr/>
                </a:tc>
                <a:tc>
                  <a:txBody>
                    <a:bodyPr/>
                    <a:lstStyle/>
                    <a:p>
                      <a:pPr algn="ctr"/>
                      <a:r>
                        <a:rPr lang="nb-NO" sz="1600" dirty="0" err="1" smtClean="0"/>
                        <a:t>Free</a:t>
                      </a:r>
                      <a:r>
                        <a:rPr lang="nb-NO" sz="1600" dirty="0" smtClean="0"/>
                        <a:t> – (1)</a:t>
                      </a:r>
                      <a:endParaRPr lang="nb-NO" sz="1600" dirty="0"/>
                    </a:p>
                  </a:txBody>
                  <a:tcPr/>
                </a:tc>
                <a:tc>
                  <a:txBody>
                    <a:bodyPr/>
                    <a:lstStyle/>
                    <a:p>
                      <a:pPr algn="ctr"/>
                      <a:r>
                        <a:rPr lang="nb-NO" sz="1600" dirty="0" err="1" smtClean="0"/>
                        <a:t>Any</a:t>
                      </a:r>
                      <a:r>
                        <a:rPr lang="nb-NO" sz="1600" dirty="0" smtClean="0"/>
                        <a:t> </a:t>
                      </a:r>
                      <a:r>
                        <a:rPr lang="nb-NO" sz="1600" dirty="0" err="1" smtClean="0"/>
                        <a:t>insur</a:t>
                      </a:r>
                      <a:r>
                        <a:rPr lang="nb-NO" sz="1600" dirty="0" smtClean="0"/>
                        <a:t>. – (1)</a:t>
                      </a:r>
                      <a:endParaRPr lang="nb-NO" sz="1600" dirty="0"/>
                    </a:p>
                  </a:txBody>
                  <a:tcPr/>
                </a:tc>
                <a:extLst>
                  <a:ext uri="{0D108BD9-81ED-4DB2-BD59-A6C34878D82A}">
                    <a16:rowId xmlns:a16="http://schemas.microsoft.com/office/drawing/2014/main" val="3191313458"/>
                  </a:ext>
                </a:extLst>
              </a:tr>
              <a:tr h="355844">
                <a:tc>
                  <a:txBody>
                    <a:bodyPr/>
                    <a:lstStyle/>
                    <a:p>
                      <a:r>
                        <a:rPr lang="nb-NO" sz="1400" dirty="0" smtClean="0"/>
                        <a:t>Face-to-face </a:t>
                      </a:r>
                      <a:r>
                        <a:rPr lang="nb-NO" sz="1400" dirty="0" err="1" smtClean="0"/>
                        <a:t>visits</a:t>
                      </a:r>
                      <a:endParaRPr lang="nb-NO" sz="1400" dirty="0"/>
                    </a:p>
                  </a:txBody>
                  <a:tcPr/>
                </a:tc>
                <a:tc>
                  <a:txBody>
                    <a:bodyPr/>
                    <a:lstStyle/>
                    <a:p>
                      <a:pPr algn="ctr"/>
                      <a:r>
                        <a:rPr lang="nb-NO" sz="1400" dirty="0" smtClean="0"/>
                        <a:t>2.78</a:t>
                      </a:r>
                      <a:endParaRPr lang="nb-NO" sz="1400" dirty="0"/>
                    </a:p>
                  </a:txBody>
                  <a:tcPr/>
                </a:tc>
                <a:tc>
                  <a:txBody>
                    <a:bodyPr/>
                    <a:lstStyle/>
                    <a:p>
                      <a:pPr algn="ctr"/>
                      <a:r>
                        <a:rPr lang="nb-NO" sz="1400" dirty="0" smtClean="0"/>
                        <a:t>.19</a:t>
                      </a:r>
                      <a:endParaRPr lang="nb-NO" sz="1400" dirty="0"/>
                    </a:p>
                  </a:txBody>
                  <a:tcPr/>
                </a:tc>
                <a:tc>
                  <a:txBody>
                    <a:bodyPr/>
                    <a:lstStyle/>
                    <a:p>
                      <a:pPr algn="ctr"/>
                      <a:r>
                        <a:rPr lang="nb-NO" sz="1400" dirty="0" smtClean="0"/>
                        <a:t>.48</a:t>
                      </a:r>
                      <a:endParaRPr lang="nb-NO" sz="1400" dirty="0"/>
                    </a:p>
                  </a:txBody>
                  <a:tcPr/>
                </a:tc>
                <a:tc>
                  <a:txBody>
                    <a:bodyPr/>
                    <a:lstStyle/>
                    <a:p>
                      <a:pPr algn="ctr"/>
                      <a:r>
                        <a:rPr lang="nb-NO" sz="1400" dirty="0" smtClean="0"/>
                        <a:t>1.66</a:t>
                      </a:r>
                      <a:endParaRPr lang="nb-NO" sz="1400" dirty="0"/>
                    </a:p>
                  </a:txBody>
                  <a:tcPr/>
                </a:tc>
                <a:tc>
                  <a:txBody>
                    <a:bodyPr/>
                    <a:lstStyle/>
                    <a:p>
                      <a:pPr algn="ctr"/>
                      <a:r>
                        <a:rPr lang="nb-NO" sz="1400" dirty="0" smtClean="0"/>
                        <a:t>.90</a:t>
                      </a:r>
                      <a:endParaRPr lang="nb-NO" sz="1400" dirty="0"/>
                    </a:p>
                  </a:txBody>
                  <a:tcPr/>
                </a:tc>
                <a:extLst>
                  <a:ext uri="{0D108BD9-81ED-4DB2-BD59-A6C34878D82A}">
                    <a16:rowId xmlns:a16="http://schemas.microsoft.com/office/drawing/2014/main" val="1184907471"/>
                  </a:ext>
                </a:extLst>
              </a:tr>
              <a:tr h="355844">
                <a:tc>
                  <a:txBody>
                    <a:bodyPr/>
                    <a:lstStyle/>
                    <a:p>
                      <a:endParaRPr lang="nb-NO" sz="1400" dirty="0"/>
                    </a:p>
                  </a:txBody>
                  <a:tcPr/>
                </a:tc>
                <a:tc>
                  <a:txBody>
                    <a:bodyPr/>
                    <a:lstStyle/>
                    <a:p>
                      <a:pPr algn="ctr"/>
                      <a:r>
                        <a:rPr lang="nb-NO" sz="1400" dirty="0" smtClean="0"/>
                        <a:t>[5.50]</a:t>
                      </a:r>
                      <a:endParaRPr lang="nb-NO" sz="1400" dirty="0"/>
                    </a:p>
                  </a:txBody>
                  <a:tcPr/>
                </a:tc>
                <a:tc>
                  <a:txBody>
                    <a:bodyPr/>
                    <a:lstStyle/>
                    <a:p>
                      <a:pPr algn="ctr"/>
                      <a:r>
                        <a:rPr lang="nb-NO" sz="1400" dirty="0" smtClean="0"/>
                        <a:t>(.25)</a:t>
                      </a:r>
                      <a:endParaRPr lang="nb-NO" sz="1400" dirty="0"/>
                    </a:p>
                  </a:txBody>
                  <a:tcPr/>
                </a:tc>
                <a:tc>
                  <a:txBody>
                    <a:bodyPr/>
                    <a:lstStyle/>
                    <a:p>
                      <a:pPr algn="ctr"/>
                      <a:r>
                        <a:rPr lang="nb-NO" sz="1400" dirty="0" smtClean="0"/>
                        <a:t>(.24)</a:t>
                      </a:r>
                      <a:endParaRPr lang="nb-NO" sz="1400" dirty="0"/>
                    </a:p>
                  </a:txBody>
                  <a:tcPr/>
                </a:tc>
                <a:tc>
                  <a:txBody>
                    <a:bodyPr/>
                    <a:lstStyle/>
                    <a:p>
                      <a:pPr algn="ctr"/>
                      <a:r>
                        <a:rPr lang="nb-NO" sz="1400" dirty="0" smtClean="0"/>
                        <a:t>(.25)</a:t>
                      </a:r>
                      <a:endParaRPr lang="nb-NO" sz="1400" dirty="0"/>
                    </a:p>
                  </a:txBody>
                  <a:tcPr/>
                </a:tc>
                <a:tc>
                  <a:txBody>
                    <a:bodyPr/>
                    <a:lstStyle/>
                    <a:p>
                      <a:pPr algn="ctr"/>
                      <a:r>
                        <a:rPr lang="nb-NO" sz="1400" dirty="0" smtClean="0"/>
                        <a:t>(.20)</a:t>
                      </a:r>
                      <a:endParaRPr lang="nb-NO" sz="1400" dirty="0"/>
                    </a:p>
                  </a:txBody>
                  <a:tcPr/>
                </a:tc>
                <a:extLst>
                  <a:ext uri="{0D108BD9-81ED-4DB2-BD59-A6C34878D82A}">
                    <a16:rowId xmlns:a16="http://schemas.microsoft.com/office/drawing/2014/main" val="662028493"/>
                  </a:ext>
                </a:extLst>
              </a:tr>
              <a:tr h="355844">
                <a:tc>
                  <a:txBody>
                    <a:bodyPr/>
                    <a:lstStyle/>
                    <a:p>
                      <a:r>
                        <a:rPr lang="nb-NO" sz="1400" dirty="0" smtClean="0"/>
                        <a:t>Total</a:t>
                      </a:r>
                      <a:r>
                        <a:rPr lang="nb-NO" sz="1400" baseline="0" dirty="0" smtClean="0"/>
                        <a:t> </a:t>
                      </a:r>
                      <a:r>
                        <a:rPr lang="nb-NO" sz="1400" baseline="0" dirty="0" err="1" smtClean="0"/>
                        <a:t>expenses</a:t>
                      </a:r>
                      <a:endParaRPr lang="nb-NO" sz="1400" dirty="0"/>
                    </a:p>
                  </a:txBody>
                  <a:tcPr/>
                </a:tc>
                <a:tc>
                  <a:txBody>
                    <a:bodyPr/>
                    <a:lstStyle/>
                    <a:p>
                      <a:pPr algn="ctr"/>
                      <a:r>
                        <a:rPr lang="nb-NO" sz="1400" dirty="0" smtClean="0"/>
                        <a:t>636</a:t>
                      </a:r>
                      <a:endParaRPr lang="nb-NO" sz="1400" dirty="0"/>
                    </a:p>
                  </a:txBody>
                  <a:tcPr/>
                </a:tc>
                <a:tc>
                  <a:txBody>
                    <a:bodyPr/>
                    <a:lstStyle/>
                    <a:p>
                      <a:pPr algn="ctr"/>
                      <a:r>
                        <a:rPr lang="nb-NO" sz="1400" dirty="0" smtClean="0"/>
                        <a:t>114</a:t>
                      </a:r>
                      <a:endParaRPr lang="nb-NO" sz="1400" dirty="0"/>
                    </a:p>
                  </a:txBody>
                  <a:tcPr/>
                </a:tc>
                <a:tc>
                  <a:txBody>
                    <a:bodyPr/>
                    <a:lstStyle/>
                    <a:p>
                      <a:pPr algn="ctr"/>
                      <a:r>
                        <a:rPr lang="nb-NO" sz="1400" dirty="0" smtClean="0"/>
                        <a:t>152</a:t>
                      </a:r>
                      <a:endParaRPr lang="nb-NO" sz="1400" dirty="0"/>
                    </a:p>
                  </a:txBody>
                  <a:tcPr/>
                </a:tc>
                <a:tc>
                  <a:txBody>
                    <a:bodyPr/>
                    <a:lstStyle/>
                    <a:p>
                      <a:pPr algn="ctr"/>
                      <a:r>
                        <a:rPr lang="nb-NO" sz="1400" dirty="0" smtClean="0"/>
                        <a:t>285</a:t>
                      </a:r>
                      <a:endParaRPr lang="nb-NO" sz="1400" dirty="0"/>
                    </a:p>
                  </a:txBody>
                  <a:tcPr/>
                </a:tc>
                <a:tc>
                  <a:txBody>
                    <a:bodyPr/>
                    <a:lstStyle/>
                    <a:p>
                      <a:pPr algn="ctr"/>
                      <a:r>
                        <a:rPr lang="nb-NO" sz="1400" dirty="0" smtClean="0"/>
                        <a:t>198</a:t>
                      </a:r>
                      <a:endParaRPr lang="nb-NO" sz="1400" dirty="0"/>
                    </a:p>
                  </a:txBody>
                  <a:tcPr/>
                </a:tc>
                <a:extLst>
                  <a:ext uri="{0D108BD9-81ED-4DB2-BD59-A6C34878D82A}">
                    <a16:rowId xmlns:a16="http://schemas.microsoft.com/office/drawing/2014/main" val="3234229225"/>
                  </a:ext>
                </a:extLst>
              </a:tr>
              <a:tr h="355844">
                <a:tc>
                  <a:txBody>
                    <a:bodyPr/>
                    <a:lstStyle/>
                    <a:p>
                      <a:endParaRPr lang="nb-NO" sz="1400" dirty="0"/>
                    </a:p>
                  </a:txBody>
                  <a:tcPr/>
                </a:tc>
                <a:tc>
                  <a:txBody>
                    <a:bodyPr/>
                    <a:lstStyle/>
                    <a:p>
                      <a:pPr algn="ctr"/>
                      <a:r>
                        <a:rPr lang="nb-NO" sz="1400" dirty="0" smtClean="0"/>
                        <a:t>[2,535]</a:t>
                      </a:r>
                      <a:endParaRPr lang="nb-NO" sz="1400" dirty="0"/>
                    </a:p>
                  </a:txBody>
                  <a:tcPr/>
                </a:tc>
                <a:tc>
                  <a:txBody>
                    <a:bodyPr/>
                    <a:lstStyle/>
                    <a:p>
                      <a:pPr algn="ctr"/>
                      <a:r>
                        <a:rPr lang="nb-NO" sz="1400" dirty="0" smtClean="0"/>
                        <a:t>(79)</a:t>
                      </a:r>
                      <a:endParaRPr lang="nb-NO" sz="1400" dirty="0"/>
                    </a:p>
                  </a:txBody>
                  <a:tcPr/>
                </a:tc>
                <a:tc>
                  <a:txBody>
                    <a:bodyPr/>
                    <a:lstStyle/>
                    <a:p>
                      <a:pPr algn="ctr"/>
                      <a:r>
                        <a:rPr lang="nb-NO" sz="1400" dirty="0" smtClean="0"/>
                        <a:t>(85)</a:t>
                      </a:r>
                      <a:endParaRPr lang="nb-NO" sz="1400" dirty="0"/>
                    </a:p>
                  </a:txBody>
                  <a:tcPr/>
                </a:tc>
                <a:tc>
                  <a:txBody>
                    <a:bodyPr/>
                    <a:lstStyle/>
                    <a:p>
                      <a:pPr algn="ctr"/>
                      <a:r>
                        <a:rPr lang="nb-NO" sz="1400" dirty="0" smtClean="0"/>
                        <a:t>(72)</a:t>
                      </a:r>
                      <a:endParaRPr lang="nb-NO" sz="1400" dirty="0"/>
                    </a:p>
                  </a:txBody>
                  <a:tcPr/>
                </a:tc>
                <a:tc>
                  <a:txBody>
                    <a:bodyPr/>
                    <a:lstStyle/>
                    <a:p>
                      <a:pPr algn="ctr"/>
                      <a:r>
                        <a:rPr lang="nb-NO" sz="1400" dirty="0" smtClean="0"/>
                        <a:t>(63)</a:t>
                      </a:r>
                      <a:endParaRPr lang="nb-NO" sz="1400" dirty="0"/>
                    </a:p>
                  </a:txBody>
                  <a:tcPr/>
                </a:tc>
                <a:extLst>
                  <a:ext uri="{0D108BD9-81ED-4DB2-BD59-A6C34878D82A}">
                    <a16:rowId xmlns:a16="http://schemas.microsoft.com/office/drawing/2014/main" val="3268657516"/>
                  </a:ext>
                </a:extLst>
              </a:tr>
              <a:tr h="355844">
                <a:tc>
                  <a:txBody>
                    <a:bodyPr/>
                    <a:lstStyle/>
                    <a:p>
                      <a:r>
                        <a:rPr lang="nb-NO" sz="1400" dirty="0" smtClean="0"/>
                        <a:t>General </a:t>
                      </a:r>
                      <a:r>
                        <a:rPr lang="nb-NO" sz="1400" dirty="0" err="1" smtClean="0"/>
                        <a:t>health</a:t>
                      </a:r>
                      <a:r>
                        <a:rPr lang="nb-NO" sz="1400" baseline="0" dirty="0" smtClean="0"/>
                        <a:t> </a:t>
                      </a:r>
                      <a:r>
                        <a:rPr lang="nb-NO" sz="1400" baseline="0" dirty="0" err="1" smtClean="0"/>
                        <a:t>index</a:t>
                      </a:r>
                      <a:endParaRPr lang="nb-NO" sz="1400" dirty="0"/>
                    </a:p>
                  </a:txBody>
                  <a:tcPr/>
                </a:tc>
                <a:tc>
                  <a:txBody>
                    <a:bodyPr/>
                    <a:lstStyle/>
                    <a:p>
                      <a:pPr algn="ctr"/>
                      <a:r>
                        <a:rPr lang="nb-NO" sz="1400" dirty="0" smtClean="0"/>
                        <a:t>68.5</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.61</a:t>
                      </a:r>
                      <a:endParaRPr lang="nb-NO" sz="1400" dirty="0"/>
                    </a:p>
                  </a:txBody>
                  <a:tcPr/>
                </a:tc>
                <a:tc>
                  <a:txBody>
                    <a:bodyPr/>
                    <a:lstStyle/>
                    <a:p>
                      <a:pPr algn="ctr"/>
                      <a:r>
                        <a:rPr lang="nb-NO" sz="1400" dirty="0" smtClean="0"/>
                        <a:t>-.78</a:t>
                      </a:r>
                      <a:endParaRPr lang="nb-NO" sz="1400" dirty="0"/>
                    </a:p>
                  </a:txBody>
                  <a:tcPr/>
                </a:tc>
                <a:tc>
                  <a:txBody>
                    <a:bodyPr/>
                    <a:lstStyle/>
                    <a:p>
                      <a:pPr algn="ctr"/>
                      <a:r>
                        <a:rPr lang="nb-NO" sz="1400" dirty="0" smtClean="0"/>
                        <a:t>-.36</a:t>
                      </a:r>
                      <a:endParaRPr lang="nb-NO" sz="1400" dirty="0"/>
                    </a:p>
                  </a:txBody>
                  <a:tcPr/>
                </a:tc>
                <a:extLst>
                  <a:ext uri="{0D108BD9-81ED-4DB2-BD59-A6C34878D82A}">
                    <a16:rowId xmlns:a16="http://schemas.microsoft.com/office/drawing/2014/main" val="2894171783"/>
                  </a:ext>
                </a:extLst>
              </a:tr>
              <a:tr h="355844">
                <a:tc>
                  <a:txBody>
                    <a:bodyPr/>
                    <a:lstStyle/>
                    <a:p>
                      <a:endParaRPr lang="nb-NO" sz="1400" dirty="0"/>
                    </a:p>
                  </a:txBody>
                  <a:tcPr/>
                </a:tc>
                <a:tc>
                  <a:txBody>
                    <a:bodyPr/>
                    <a:lstStyle/>
                    <a:p>
                      <a:pPr algn="ctr"/>
                      <a:r>
                        <a:rPr lang="nb-NO" sz="1400" dirty="0" smtClean="0"/>
                        <a:t>[15.9]</a:t>
                      </a:r>
                      <a:endParaRPr lang="nb-NO" sz="1400" dirty="0"/>
                    </a:p>
                  </a:txBody>
                  <a:tcPr/>
                </a:tc>
                <a:tc>
                  <a:txBody>
                    <a:bodyPr/>
                    <a:lstStyle/>
                    <a:p>
                      <a:pPr algn="ctr"/>
                      <a:r>
                        <a:rPr lang="nb-NO" sz="1400" dirty="0" smtClean="0"/>
                        <a:t>(.96)</a:t>
                      </a:r>
                      <a:endParaRPr lang="nb-NO" sz="1400" dirty="0"/>
                    </a:p>
                  </a:txBody>
                  <a:tcPr/>
                </a:tc>
                <a:tc>
                  <a:txBody>
                    <a:bodyPr/>
                    <a:lstStyle/>
                    <a:p>
                      <a:pPr algn="ctr"/>
                      <a:r>
                        <a:rPr lang="nb-NO" sz="1400" dirty="0" smtClean="0"/>
                        <a:t>(.90)</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(.77)</a:t>
                      </a:r>
                      <a:endParaRPr lang="nb-NO" sz="1400" dirty="0"/>
                    </a:p>
                  </a:txBody>
                  <a:tcPr/>
                </a:tc>
                <a:extLst>
                  <a:ext uri="{0D108BD9-81ED-4DB2-BD59-A6C34878D82A}">
                    <a16:rowId xmlns:a16="http://schemas.microsoft.com/office/drawing/2014/main" val="2499125873"/>
                  </a:ext>
                </a:extLst>
              </a:tr>
              <a:tr h="355844">
                <a:tc>
                  <a:txBody>
                    <a:bodyPr/>
                    <a:lstStyle/>
                    <a:p>
                      <a:r>
                        <a:rPr lang="nb-NO" sz="1400" dirty="0" err="1" smtClean="0"/>
                        <a:t>Cholesterol</a:t>
                      </a:r>
                      <a:r>
                        <a:rPr lang="nb-NO" sz="1400" dirty="0" smtClean="0"/>
                        <a:t> (mg/dl)</a:t>
                      </a:r>
                      <a:endParaRPr lang="nb-NO" sz="1400" dirty="0"/>
                    </a:p>
                  </a:txBody>
                  <a:tcPr/>
                </a:tc>
                <a:tc>
                  <a:txBody>
                    <a:bodyPr/>
                    <a:lstStyle/>
                    <a:p>
                      <a:pPr algn="ctr"/>
                      <a:r>
                        <a:rPr lang="nb-NO" sz="1400" dirty="0" smtClean="0"/>
                        <a:t>203</a:t>
                      </a:r>
                      <a:endParaRPr lang="nb-NO" sz="1400" dirty="0"/>
                    </a:p>
                  </a:txBody>
                  <a:tcPr/>
                </a:tc>
                <a:tc>
                  <a:txBody>
                    <a:bodyPr/>
                    <a:lstStyle/>
                    <a:p>
                      <a:pPr algn="ctr"/>
                      <a:r>
                        <a:rPr lang="nb-NO" sz="1400" dirty="0" smtClean="0"/>
                        <a:t>.69</a:t>
                      </a:r>
                      <a:endParaRPr lang="nb-NO" sz="1400" dirty="0"/>
                    </a:p>
                  </a:txBody>
                  <a:tcPr/>
                </a:tc>
                <a:tc>
                  <a:txBody>
                    <a:bodyPr/>
                    <a:lstStyle/>
                    <a:p>
                      <a:pPr algn="ctr"/>
                      <a:r>
                        <a:rPr lang="nb-NO" sz="1400" dirty="0" smtClean="0"/>
                        <a:t>-2.31</a:t>
                      </a:r>
                      <a:endParaRPr lang="nb-NO" sz="1400" dirty="0"/>
                    </a:p>
                  </a:txBody>
                  <a:tcPr/>
                </a:tc>
                <a:tc>
                  <a:txBody>
                    <a:bodyPr/>
                    <a:lstStyle/>
                    <a:p>
                      <a:pPr algn="ctr"/>
                      <a:r>
                        <a:rPr lang="nb-NO" sz="1400" dirty="0" smtClean="0"/>
                        <a:t>-1.83</a:t>
                      </a:r>
                      <a:endParaRPr lang="nb-NO" sz="1400" dirty="0"/>
                    </a:p>
                  </a:txBody>
                  <a:tcPr/>
                </a:tc>
                <a:tc>
                  <a:txBody>
                    <a:bodyPr/>
                    <a:lstStyle/>
                    <a:p>
                      <a:pPr algn="ctr"/>
                      <a:r>
                        <a:rPr lang="nb-NO" sz="1400" dirty="0" smtClean="0"/>
                        <a:t>-1.32</a:t>
                      </a:r>
                      <a:endParaRPr lang="nb-NO" sz="1400" dirty="0"/>
                    </a:p>
                  </a:txBody>
                  <a:tcPr/>
                </a:tc>
                <a:extLst>
                  <a:ext uri="{0D108BD9-81ED-4DB2-BD59-A6C34878D82A}">
                    <a16:rowId xmlns:a16="http://schemas.microsoft.com/office/drawing/2014/main" val="2342896617"/>
                  </a:ext>
                </a:extLst>
              </a:tr>
              <a:tr h="355844">
                <a:tc>
                  <a:txBody>
                    <a:bodyPr/>
                    <a:lstStyle/>
                    <a:p>
                      <a:endParaRPr lang="nb-NO" sz="1400" dirty="0"/>
                    </a:p>
                  </a:txBody>
                  <a:tcPr/>
                </a:tc>
                <a:tc>
                  <a:txBody>
                    <a:bodyPr/>
                    <a:lstStyle/>
                    <a:p>
                      <a:pPr algn="ctr"/>
                      <a:r>
                        <a:rPr lang="nb-NO" sz="1400" dirty="0" smtClean="0"/>
                        <a:t>[42]</a:t>
                      </a:r>
                      <a:endParaRPr lang="nb-NO" sz="1400" dirty="0"/>
                    </a:p>
                  </a:txBody>
                  <a:tcPr/>
                </a:tc>
                <a:tc>
                  <a:txBody>
                    <a:bodyPr/>
                    <a:lstStyle/>
                    <a:p>
                      <a:pPr algn="ctr"/>
                      <a:r>
                        <a:rPr lang="nb-NO" sz="1400" dirty="0" smtClean="0"/>
                        <a:t>(2.57)</a:t>
                      </a:r>
                      <a:endParaRPr lang="nb-NO" sz="1400" dirty="0"/>
                    </a:p>
                  </a:txBody>
                  <a:tcPr/>
                </a:tc>
                <a:tc>
                  <a:txBody>
                    <a:bodyPr/>
                    <a:lstStyle/>
                    <a:p>
                      <a:pPr algn="ctr"/>
                      <a:r>
                        <a:rPr lang="nb-NO" sz="1400" dirty="0" smtClean="0"/>
                        <a:t>(2.47)</a:t>
                      </a:r>
                      <a:endParaRPr lang="nb-NO" sz="1400" dirty="0"/>
                    </a:p>
                  </a:txBody>
                  <a:tcPr/>
                </a:tc>
                <a:tc>
                  <a:txBody>
                    <a:bodyPr/>
                    <a:lstStyle/>
                    <a:p>
                      <a:pPr algn="ctr"/>
                      <a:r>
                        <a:rPr lang="nb-NO" sz="1400" dirty="0" smtClean="0"/>
                        <a:t>(2.39)</a:t>
                      </a:r>
                      <a:endParaRPr lang="nb-NO" sz="1400" dirty="0"/>
                    </a:p>
                  </a:txBody>
                  <a:tcPr/>
                </a:tc>
                <a:tc>
                  <a:txBody>
                    <a:bodyPr/>
                    <a:lstStyle/>
                    <a:p>
                      <a:pPr algn="ctr"/>
                      <a:r>
                        <a:rPr lang="nb-NO" sz="1400" dirty="0" smtClean="0"/>
                        <a:t>(2.08)</a:t>
                      </a:r>
                      <a:endParaRPr lang="nb-NO" sz="1400" dirty="0"/>
                    </a:p>
                  </a:txBody>
                  <a:tcPr/>
                </a:tc>
                <a:extLst>
                  <a:ext uri="{0D108BD9-81ED-4DB2-BD59-A6C34878D82A}">
                    <a16:rowId xmlns:a16="http://schemas.microsoft.com/office/drawing/2014/main" val="3832971985"/>
                  </a:ext>
                </a:extLst>
              </a:tr>
              <a:tr h="355844">
                <a:tc>
                  <a:txBody>
                    <a:bodyPr/>
                    <a:lstStyle/>
                    <a:p>
                      <a:r>
                        <a:rPr lang="nb-NO" sz="1400" dirty="0" err="1" smtClean="0"/>
                        <a:t>Systol</a:t>
                      </a:r>
                      <a:r>
                        <a:rPr lang="nb-NO" sz="1400" dirty="0" smtClean="0"/>
                        <a:t>. </a:t>
                      </a:r>
                      <a:r>
                        <a:rPr lang="nb-NO" sz="1400" dirty="0" err="1" smtClean="0"/>
                        <a:t>blood</a:t>
                      </a:r>
                      <a:r>
                        <a:rPr lang="nb-NO" sz="1400" dirty="0" smtClean="0"/>
                        <a:t> </a:t>
                      </a:r>
                      <a:r>
                        <a:rPr lang="nb-NO" sz="1400" dirty="0" err="1" smtClean="0"/>
                        <a:t>pressure</a:t>
                      </a:r>
                      <a:endParaRPr lang="nb-NO" sz="1400" dirty="0"/>
                    </a:p>
                  </a:txBody>
                  <a:tcPr/>
                </a:tc>
                <a:tc>
                  <a:txBody>
                    <a:bodyPr/>
                    <a:lstStyle/>
                    <a:p>
                      <a:pPr algn="ctr"/>
                      <a:r>
                        <a:rPr lang="nb-NO" sz="1400" dirty="0" smtClean="0"/>
                        <a:t>122</a:t>
                      </a:r>
                      <a:endParaRPr lang="nb-NO" sz="1400" dirty="0"/>
                    </a:p>
                  </a:txBody>
                  <a:tcPr/>
                </a:tc>
                <a:tc>
                  <a:txBody>
                    <a:bodyPr/>
                    <a:lstStyle/>
                    <a:p>
                      <a:pPr algn="ctr"/>
                      <a:r>
                        <a:rPr lang="nb-NO" sz="1400" dirty="0" smtClean="0"/>
                        <a:t>1.17</a:t>
                      </a:r>
                      <a:endParaRPr lang="nb-NO" sz="1400" dirty="0"/>
                    </a:p>
                  </a:txBody>
                  <a:tcPr/>
                </a:tc>
                <a:tc>
                  <a:txBody>
                    <a:bodyPr/>
                    <a:lstStyle/>
                    <a:p>
                      <a:pPr algn="ctr"/>
                      <a:r>
                        <a:rPr lang="nb-NO" sz="1400" dirty="0" smtClean="0"/>
                        <a:t>-1.39</a:t>
                      </a:r>
                      <a:endParaRPr lang="nb-NO" sz="1400" dirty="0"/>
                    </a:p>
                  </a:txBody>
                  <a:tcPr/>
                </a:tc>
                <a:tc>
                  <a:txBody>
                    <a:bodyPr/>
                    <a:lstStyle/>
                    <a:p>
                      <a:pPr algn="ctr"/>
                      <a:r>
                        <a:rPr lang="nb-NO" sz="1400" dirty="0" smtClean="0"/>
                        <a:t>-,52</a:t>
                      </a:r>
                      <a:endParaRPr lang="nb-NO" sz="1400" dirty="0"/>
                    </a:p>
                  </a:txBody>
                  <a:tcPr/>
                </a:tc>
                <a:tc>
                  <a:txBody>
                    <a:bodyPr/>
                    <a:lstStyle/>
                    <a:p>
                      <a:pPr algn="ctr"/>
                      <a:r>
                        <a:rPr lang="nb-NO" sz="1400" dirty="0" smtClean="0"/>
                        <a:t>-.36</a:t>
                      </a:r>
                      <a:endParaRPr lang="nb-NO" sz="1400" dirty="0"/>
                    </a:p>
                  </a:txBody>
                  <a:tcPr/>
                </a:tc>
                <a:extLst>
                  <a:ext uri="{0D108BD9-81ED-4DB2-BD59-A6C34878D82A}">
                    <a16:rowId xmlns:a16="http://schemas.microsoft.com/office/drawing/2014/main" val="3725248767"/>
                  </a:ext>
                </a:extLst>
              </a:tr>
              <a:tr h="355844">
                <a:tc>
                  <a:txBody>
                    <a:bodyPr/>
                    <a:lstStyle/>
                    <a:p>
                      <a:endParaRPr lang="nb-NO" sz="1400" dirty="0"/>
                    </a:p>
                  </a:txBody>
                  <a:tcPr/>
                </a:tc>
                <a:tc>
                  <a:txBody>
                    <a:bodyPr/>
                    <a:lstStyle/>
                    <a:p>
                      <a:pPr algn="ctr"/>
                      <a:r>
                        <a:rPr lang="nb-NO" sz="1400" dirty="0" smtClean="0"/>
                        <a:t>[19]</a:t>
                      </a:r>
                      <a:endParaRPr lang="nb-NO" sz="1400" dirty="0"/>
                    </a:p>
                  </a:txBody>
                  <a:tcPr/>
                </a:tc>
                <a:tc>
                  <a:txBody>
                    <a:bodyPr/>
                    <a:lstStyle/>
                    <a:p>
                      <a:pPr algn="ctr"/>
                      <a:r>
                        <a:rPr lang="nb-NO" sz="1400" dirty="0" smtClean="0"/>
                        <a:t>(1.06)</a:t>
                      </a:r>
                      <a:endParaRPr lang="nb-NO" sz="1400" dirty="0"/>
                    </a:p>
                  </a:txBody>
                  <a:tcPr/>
                </a:tc>
                <a:tc>
                  <a:txBody>
                    <a:bodyPr/>
                    <a:lstStyle/>
                    <a:p>
                      <a:pPr algn="ctr"/>
                      <a:r>
                        <a:rPr lang="nb-NO" sz="1400" dirty="0" smtClean="0"/>
                        <a:t>(.99)</a:t>
                      </a:r>
                      <a:endParaRPr lang="nb-NO" sz="1400" dirty="0"/>
                    </a:p>
                  </a:txBody>
                  <a:tcPr/>
                </a:tc>
                <a:tc>
                  <a:txBody>
                    <a:bodyPr/>
                    <a:lstStyle/>
                    <a:p>
                      <a:pPr algn="ctr"/>
                      <a:r>
                        <a:rPr lang="nb-NO" sz="1400" dirty="0" smtClean="0"/>
                        <a:t>(.93)</a:t>
                      </a:r>
                      <a:endParaRPr lang="nb-NO" sz="1400" dirty="0"/>
                    </a:p>
                  </a:txBody>
                  <a:tcPr/>
                </a:tc>
                <a:tc>
                  <a:txBody>
                    <a:bodyPr/>
                    <a:lstStyle/>
                    <a:p>
                      <a:pPr algn="ctr"/>
                      <a:r>
                        <a:rPr lang="nb-NO" sz="1400" dirty="0" smtClean="0"/>
                        <a:t>(.85)</a:t>
                      </a:r>
                      <a:endParaRPr lang="nb-NO" sz="1400" dirty="0"/>
                    </a:p>
                  </a:txBody>
                  <a:tcPr/>
                </a:tc>
                <a:extLst>
                  <a:ext uri="{0D108BD9-81ED-4DB2-BD59-A6C34878D82A}">
                    <a16:rowId xmlns:a16="http://schemas.microsoft.com/office/drawing/2014/main" val="65882647"/>
                  </a:ext>
                </a:extLst>
              </a:tr>
              <a:tr h="355844">
                <a:tc>
                  <a:txBody>
                    <a:bodyPr/>
                    <a:lstStyle/>
                    <a:p>
                      <a:r>
                        <a:rPr lang="nb-NO" sz="1400" dirty="0" smtClean="0"/>
                        <a:t>Mental </a:t>
                      </a:r>
                      <a:r>
                        <a:rPr lang="nb-NO" sz="1400" dirty="0" err="1" smtClean="0"/>
                        <a:t>health</a:t>
                      </a:r>
                      <a:r>
                        <a:rPr lang="nb-NO" sz="1400" dirty="0" smtClean="0"/>
                        <a:t> </a:t>
                      </a:r>
                      <a:r>
                        <a:rPr lang="nb-NO" sz="1400" dirty="0" err="1" smtClean="0"/>
                        <a:t>index</a:t>
                      </a:r>
                      <a:endParaRPr lang="nb-NO" sz="1400" dirty="0"/>
                    </a:p>
                  </a:txBody>
                  <a:tcPr/>
                </a:tc>
                <a:tc>
                  <a:txBody>
                    <a:bodyPr/>
                    <a:lstStyle/>
                    <a:p>
                      <a:pPr algn="ctr"/>
                      <a:r>
                        <a:rPr lang="nb-NO" sz="1400" dirty="0" smtClean="0"/>
                        <a:t>75.5</a:t>
                      </a:r>
                      <a:endParaRPr lang="nb-NO" sz="1400" dirty="0"/>
                    </a:p>
                  </a:txBody>
                  <a:tcPr/>
                </a:tc>
                <a:tc>
                  <a:txBody>
                    <a:bodyPr/>
                    <a:lstStyle/>
                    <a:p>
                      <a:pPr algn="ctr"/>
                      <a:r>
                        <a:rPr lang="nb-NO" sz="1400" dirty="0" smtClean="0"/>
                        <a:t>.45</a:t>
                      </a:r>
                      <a:endParaRPr lang="nb-NO" sz="1400" dirty="0"/>
                    </a:p>
                  </a:txBody>
                  <a:tcPr/>
                </a:tc>
                <a:tc>
                  <a:txBody>
                    <a:bodyPr/>
                    <a:lstStyle/>
                    <a:p>
                      <a:pPr algn="ctr"/>
                      <a:r>
                        <a:rPr lang="nb-NO" sz="1400" dirty="0" smtClean="0"/>
                        <a:t>1.07</a:t>
                      </a:r>
                      <a:endParaRPr lang="nb-NO" sz="1400" dirty="0"/>
                    </a:p>
                  </a:txBody>
                  <a:tcPr/>
                </a:tc>
                <a:tc>
                  <a:txBody>
                    <a:bodyPr/>
                    <a:lstStyle/>
                    <a:p>
                      <a:pPr algn="ctr"/>
                      <a:r>
                        <a:rPr lang="nb-NO" sz="1400" dirty="0" smtClean="0"/>
                        <a:t>.43</a:t>
                      </a:r>
                      <a:endParaRPr lang="nb-NO" sz="1400" dirty="0"/>
                    </a:p>
                  </a:txBody>
                  <a:tcPr/>
                </a:tc>
                <a:tc>
                  <a:txBody>
                    <a:bodyPr/>
                    <a:lstStyle/>
                    <a:p>
                      <a:pPr algn="ctr"/>
                      <a:r>
                        <a:rPr lang="nb-NO" sz="1400" dirty="0" smtClean="0"/>
                        <a:t>.64</a:t>
                      </a:r>
                      <a:endParaRPr lang="nb-NO" sz="1400" dirty="0"/>
                    </a:p>
                  </a:txBody>
                  <a:tcPr/>
                </a:tc>
                <a:extLst>
                  <a:ext uri="{0D108BD9-81ED-4DB2-BD59-A6C34878D82A}">
                    <a16:rowId xmlns:a16="http://schemas.microsoft.com/office/drawing/2014/main" val="2209785315"/>
                  </a:ext>
                </a:extLst>
              </a:tr>
              <a:tr h="355844">
                <a:tc>
                  <a:txBody>
                    <a:bodyPr/>
                    <a:lstStyle/>
                    <a:p>
                      <a:endParaRPr lang="nb-NO" sz="1400"/>
                    </a:p>
                  </a:txBody>
                  <a:tcPr/>
                </a:tc>
                <a:tc>
                  <a:txBody>
                    <a:bodyPr/>
                    <a:lstStyle/>
                    <a:p>
                      <a:pPr algn="ctr"/>
                      <a:r>
                        <a:rPr lang="nb-NO" sz="1400" dirty="0" smtClean="0"/>
                        <a:t>[14.8]</a:t>
                      </a:r>
                      <a:endParaRPr lang="nb-NO" sz="1400" dirty="0"/>
                    </a:p>
                  </a:txBody>
                  <a:tcPr/>
                </a:tc>
                <a:tc>
                  <a:txBody>
                    <a:bodyPr/>
                    <a:lstStyle/>
                    <a:p>
                      <a:pPr algn="ctr"/>
                      <a:r>
                        <a:rPr lang="nb-NO" sz="1400" dirty="0" smtClean="0"/>
                        <a:t>(.91)</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(.83)</a:t>
                      </a:r>
                      <a:endParaRPr lang="nb-NO" sz="1400" dirty="0"/>
                    </a:p>
                  </a:txBody>
                  <a:tcPr/>
                </a:tc>
                <a:tc>
                  <a:txBody>
                    <a:bodyPr/>
                    <a:lstStyle/>
                    <a:p>
                      <a:pPr algn="ctr"/>
                      <a:r>
                        <a:rPr lang="nb-NO" sz="1400" dirty="0" smtClean="0"/>
                        <a:t>(.75)</a:t>
                      </a:r>
                      <a:endParaRPr lang="nb-NO" sz="1400" dirty="0"/>
                    </a:p>
                  </a:txBody>
                  <a:tcPr/>
                </a:tc>
                <a:extLst>
                  <a:ext uri="{0D108BD9-81ED-4DB2-BD59-A6C34878D82A}">
                    <a16:rowId xmlns:a16="http://schemas.microsoft.com/office/drawing/2014/main" val="711636303"/>
                  </a:ext>
                </a:extLst>
              </a:tr>
            </a:tbl>
          </a:graphicData>
        </a:graphic>
      </p:graphicFrame>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19</a:t>
            </a:fld>
            <a:endParaRPr lang="en-US" dirty="0"/>
          </a:p>
        </p:txBody>
      </p:sp>
      <p:sp>
        <p:nvSpPr>
          <p:cNvPr id="8" name="Rectangle 7"/>
          <p:cNvSpPr/>
          <p:nvPr/>
        </p:nvSpPr>
        <p:spPr>
          <a:xfrm>
            <a:off x="6229310" y="1857375"/>
            <a:ext cx="5582522" cy="714375"/>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8077200" y="2571750"/>
            <a:ext cx="3734632" cy="714375"/>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456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58;g105de851017_0_119"/>
          <p:cNvPicPr preferRelativeResize="0"/>
          <p:nvPr/>
        </p:nvPicPr>
        <p:blipFill rotWithShape="1">
          <a:blip r:embed="rId3">
            <a:alphaModFix/>
          </a:blip>
          <a:srcRect/>
          <a:stretch/>
        </p:blipFill>
        <p:spPr>
          <a:xfrm flipH="1">
            <a:off x="4674717" y="3182727"/>
            <a:ext cx="2842566" cy="2844000"/>
          </a:xfrm>
          <a:prstGeom prst="rect">
            <a:avLst/>
          </a:prstGeom>
          <a:noFill/>
          <a:ln>
            <a:noFill/>
          </a:ln>
        </p:spPr>
      </p:pic>
      <p:sp>
        <p:nvSpPr>
          <p:cNvPr id="2" name="Title 1"/>
          <p:cNvSpPr>
            <a:spLocks noGrp="1"/>
          </p:cNvSpPr>
          <p:nvPr>
            <p:ph type="title"/>
          </p:nvPr>
        </p:nvSpPr>
        <p:spPr/>
        <p:txBody>
          <a:bodyPr/>
          <a:lstStyle/>
          <a:p>
            <a:r>
              <a:rPr lang="en-US" dirty="0" smtClean="0"/>
              <a:t>Last session’s take-away messages</a:t>
            </a:r>
            <a:endParaRPr lang="en-US" dirty="0"/>
          </a:p>
        </p:txBody>
      </p:sp>
      <p:sp>
        <p:nvSpPr>
          <p:cNvPr id="3" name="Content Placeholder 2"/>
          <p:cNvSpPr>
            <a:spLocks noGrp="1"/>
          </p:cNvSpPr>
          <p:nvPr>
            <p:ph sz="quarter" idx="31"/>
          </p:nvPr>
        </p:nvSpPr>
        <p:spPr>
          <a:xfrm>
            <a:off x="380168" y="1180008"/>
            <a:ext cx="11431664" cy="2833992"/>
          </a:xfrm>
        </p:spPr>
        <p:txBody>
          <a:bodyPr anchor="ctr"/>
          <a:lstStyle/>
          <a:p>
            <a:pPr marL="285750" indent="-285750">
              <a:buFont typeface="Arial" panose="020B0604020202020204" pitchFamily="34" charset="0"/>
              <a:buChar char="•"/>
            </a:pPr>
            <a:r>
              <a:rPr lang="en-US" sz="2000" dirty="0"/>
              <a:t>(Quasi-)experiments have the potential to answer causal research questions, but not </a:t>
            </a:r>
            <a:r>
              <a:rPr lang="en-US" sz="2000" dirty="0" smtClean="0"/>
              <a:t>others.</a:t>
            </a:r>
          </a:p>
          <a:p>
            <a:pPr marL="285750" indent="-285750">
              <a:buFont typeface="Arial" panose="020B0604020202020204" pitchFamily="34" charset="0"/>
              <a:buChar char="•"/>
            </a:pPr>
            <a:r>
              <a:rPr lang="en-US" sz="2000" dirty="0"/>
              <a:t>Selection bias, feasibility and implementation, and generalization are the most central issues in (quasi-)experiments </a:t>
            </a:r>
            <a:endParaRPr lang="nb-NO" sz="2000" dirty="0" smtClean="0">
              <a:solidFill>
                <a:schemeClr val="tx1"/>
              </a:solidFill>
            </a:endParaRP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a:t>
            </a:fld>
            <a:endParaRPr lang="en-US" dirty="0"/>
          </a:p>
        </p:txBody>
      </p:sp>
    </p:spTree>
    <p:extLst>
      <p:ext uri="{BB962C8B-B14F-4D97-AF65-F5344CB8AC3E}">
        <p14:creationId xmlns:p14="http://schemas.microsoft.com/office/powerpoint/2010/main" val="1505609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Interpretation of results</a:t>
            </a:r>
            <a:endParaRPr lang="en-US" dirty="0"/>
          </a:p>
        </p:txBody>
      </p:sp>
      <p:sp>
        <p:nvSpPr>
          <p:cNvPr id="4" name="Content Placeholder 3"/>
          <p:cNvSpPr>
            <a:spLocks noGrp="1"/>
          </p:cNvSpPr>
          <p:nvPr>
            <p:ph sz="half" idx="30"/>
          </p:nvPr>
        </p:nvSpPr>
        <p:spPr/>
        <p:txBody>
          <a:bodyPr/>
          <a:lstStyle/>
          <a:p>
            <a:r>
              <a:rPr lang="en-US" dirty="0" smtClean="0"/>
              <a:t>We have checked for balance, and we have found significant and insignificant average differences in the outcome variables of control and treated groups.</a:t>
            </a:r>
          </a:p>
          <a:p>
            <a:r>
              <a:rPr lang="en-US" dirty="0" smtClean="0"/>
              <a:t>How do we interpret these results?</a:t>
            </a:r>
          </a:p>
          <a:p>
            <a:pPr lvl="1"/>
            <a:r>
              <a:rPr lang="en-US" dirty="0" smtClean="0"/>
              <a:t>“These HIE findings convinced many economists that generous health insurance can have unintended and undesirable consequences, increasing health-care usage and costs without generating a dividend in the form of better health.” (Angrist &amp; </a:t>
            </a:r>
            <a:r>
              <a:rPr lang="en-US" dirty="0" err="1" smtClean="0"/>
              <a:t>Pischke</a:t>
            </a:r>
            <a:r>
              <a:rPr lang="en-US" dirty="0" smtClean="0"/>
              <a:t>, 2015, p. 24)</a:t>
            </a:r>
          </a:p>
          <a:p>
            <a:r>
              <a:rPr lang="en-US" dirty="0" smtClean="0"/>
              <a:t>But… </a:t>
            </a:r>
            <a:r>
              <a:rPr lang="en-US" dirty="0" smtClean="0">
                <a:solidFill>
                  <a:srgbClr val="00B050"/>
                </a:solidFill>
              </a:rPr>
              <a:t>do you remember limitations of the study affecting the conclusions (interpretations) of those economists?</a:t>
            </a:r>
            <a:endParaRPr lang="en-US" dirty="0">
              <a:solidFill>
                <a:srgbClr val="00B050"/>
              </a:solidFill>
            </a:endParaRPr>
          </a:p>
        </p:txBody>
      </p:sp>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20</a:t>
            </a:fld>
            <a:endParaRPr lang="en-US" dirty="0"/>
          </a:p>
        </p:txBody>
      </p:sp>
    </p:spTree>
    <p:extLst>
      <p:ext uri="{BB962C8B-B14F-4D97-AF65-F5344CB8AC3E}">
        <p14:creationId xmlns:p14="http://schemas.microsoft.com/office/powerpoint/2010/main" val="70967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p:txBody>
          <a:bodyPr/>
          <a:lstStyle/>
          <a:p>
            <a:r>
              <a:rPr lang="nb-NO" dirty="0" smtClean="0"/>
              <a:t>Source: </a:t>
            </a:r>
            <a:r>
              <a:rPr lang="nb-NO" dirty="0" smtClean="0">
                <a:hlinkClick r:id="rId2"/>
              </a:rPr>
              <a:t>rand.org</a:t>
            </a:r>
            <a:endParaRPr lang="nb-NO" dirty="0"/>
          </a:p>
        </p:txBody>
      </p:sp>
      <p:sp>
        <p:nvSpPr>
          <p:cNvPr id="2" name="Title 1"/>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3" name="Subtitle 2"/>
          <p:cNvSpPr>
            <a:spLocks noGrp="1"/>
          </p:cNvSpPr>
          <p:nvPr>
            <p:ph type="subTitle" idx="13"/>
          </p:nvPr>
        </p:nvSpPr>
        <p:spPr/>
        <p:txBody>
          <a:bodyPr/>
          <a:lstStyle/>
          <a:p>
            <a:r>
              <a:rPr lang="nb-NO" dirty="0" err="1" smtClean="0"/>
              <a:t>Interpretation</a:t>
            </a:r>
            <a:r>
              <a:rPr lang="nb-NO" dirty="0" smtClean="0"/>
              <a:t> </a:t>
            </a:r>
            <a:r>
              <a:rPr lang="nb-NO" dirty="0" err="1" smtClean="0"/>
              <a:t>of</a:t>
            </a:r>
            <a:r>
              <a:rPr lang="nb-NO" dirty="0" smtClean="0"/>
              <a:t> </a:t>
            </a:r>
            <a:r>
              <a:rPr lang="nb-NO" dirty="0" err="1" smtClean="0"/>
              <a:t>Results</a:t>
            </a:r>
            <a:endParaRPr lang="nb-NO" dirty="0"/>
          </a:p>
        </p:txBody>
      </p:sp>
      <p:sp>
        <p:nvSpPr>
          <p:cNvPr id="9" name="Content Placeholder 8"/>
          <p:cNvSpPr>
            <a:spLocks noGrp="1"/>
          </p:cNvSpPr>
          <p:nvPr>
            <p:ph sz="half" idx="29"/>
          </p:nvPr>
        </p:nvSpPr>
        <p:spPr/>
        <p:txBody>
          <a:bodyPr anchor="ctr"/>
          <a:lstStyle/>
          <a:p>
            <a:r>
              <a:rPr lang="nb-NO" dirty="0" err="1"/>
              <a:t>Limitations</a:t>
            </a:r>
            <a:r>
              <a:rPr lang="nb-NO" dirty="0"/>
              <a:t> </a:t>
            </a:r>
            <a:r>
              <a:rPr lang="nb-NO" dirty="0" err="1"/>
              <a:t>of</a:t>
            </a:r>
            <a:r>
              <a:rPr lang="nb-NO" dirty="0"/>
              <a:t> HIE RAND:</a:t>
            </a:r>
          </a:p>
          <a:p>
            <a:pPr lvl="1"/>
            <a:r>
              <a:rPr lang="nb-NO" dirty="0"/>
              <a:t>Limited </a:t>
            </a:r>
            <a:r>
              <a:rPr lang="nb-NO" dirty="0" err="1"/>
              <a:t>treatments</a:t>
            </a:r>
            <a:endParaRPr lang="nb-NO" dirty="0"/>
          </a:p>
          <a:p>
            <a:pPr lvl="1"/>
            <a:r>
              <a:rPr lang="nb-NO" dirty="0"/>
              <a:t>Limited </a:t>
            </a:r>
            <a:r>
              <a:rPr lang="nb-NO" dirty="0" err="1"/>
              <a:t>representability</a:t>
            </a:r>
            <a:r>
              <a:rPr lang="nb-NO" dirty="0"/>
              <a:t> </a:t>
            </a:r>
            <a:r>
              <a:rPr lang="nb-NO" dirty="0" err="1"/>
              <a:t>of</a:t>
            </a:r>
            <a:r>
              <a:rPr lang="nb-NO" dirty="0"/>
              <a:t> </a:t>
            </a:r>
            <a:r>
              <a:rPr lang="nb-NO" dirty="0" err="1"/>
              <a:t>the</a:t>
            </a:r>
            <a:r>
              <a:rPr lang="nb-NO" dirty="0"/>
              <a:t> sample </a:t>
            </a:r>
            <a:r>
              <a:rPr lang="nb-NO" dirty="0" err="1"/>
              <a:t>of</a:t>
            </a:r>
            <a:r>
              <a:rPr lang="nb-NO" dirty="0"/>
              <a:t> </a:t>
            </a:r>
            <a:r>
              <a:rPr lang="nb-NO" dirty="0" err="1"/>
              <a:t>uninsuranced</a:t>
            </a:r>
            <a:r>
              <a:rPr lang="nb-NO" dirty="0"/>
              <a:t> </a:t>
            </a:r>
            <a:r>
              <a:rPr lang="nb-NO" dirty="0" err="1"/>
              <a:t>population</a:t>
            </a:r>
            <a:endParaRPr lang="nb-NO" dirty="0"/>
          </a:p>
          <a:p>
            <a:pPr lvl="1"/>
            <a:r>
              <a:rPr lang="nb-NO" dirty="0" err="1"/>
              <a:t>Grouping</a:t>
            </a:r>
            <a:r>
              <a:rPr lang="nb-NO" dirty="0"/>
              <a:t> ad-hoc due to </a:t>
            </a:r>
            <a:r>
              <a:rPr lang="nb-NO" dirty="0" err="1"/>
              <a:t>the</a:t>
            </a:r>
            <a:r>
              <a:rPr lang="nb-NO" dirty="0"/>
              <a:t> </a:t>
            </a:r>
            <a:r>
              <a:rPr lang="nb-NO" dirty="0" err="1"/>
              <a:t>small</a:t>
            </a:r>
            <a:r>
              <a:rPr lang="nb-NO" dirty="0"/>
              <a:t> </a:t>
            </a:r>
            <a:r>
              <a:rPr lang="nb-NO" dirty="0" err="1"/>
              <a:t>size</a:t>
            </a:r>
            <a:r>
              <a:rPr lang="nb-NO" dirty="0"/>
              <a:t> </a:t>
            </a:r>
            <a:r>
              <a:rPr lang="nb-NO" dirty="0" err="1"/>
              <a:t>of</a:t>
            </a:r>
            <a:r>
              <a:rPr lang="nb-NO" dirty="0"/>
              <a:t> </a:t>
            </a:r>
            <a:r>
              <a:rPr lang="nb-NO" dirty="0" err="1"/>
              <a:t>the</a:t>
            </a:r>
            <a:r>
              <a:rPr lang="nb-NO" dirty="0"/>
              <a:t> different </a:t>
            </a:r>
            <a:r>
              <a:rPr lang="nb-NO" dirty="0" err="1"/>
              <a:t>treatments</a:t>
            </a:r>
            <a:endParaRPr lang="nb-NO" dirty="0"/>
          </a:p>
          <a:p>
            <a:r>
              <a:rPr lang="nb-NO" dirty="0" err="1"/>
              <a:t>Other</a:t>
            </a:r>
            <a:r>
              <a:rPr lang="nb-NO" dirty="0"/>
              <a:t> </a:t>
            </a:r>
            <a:r>
              <a:rPr lang="nb-NO" dirty="0" err="1"/>
              <a:t>threats</a:t>
            </a:r>
            <a:r>
              <a:rPr lang="nb-NO" dirty="0"/>
              <a:t> in RCT:</a:t>
            </a:r>
          </a:p>
          <a:p>
            <a:pPr lvl="1"/>
            <a:r>
              <a:rPr lang="nb-NO" dirty="0" err="1"/>
              <a:t>Attrition</a:t>
            </a:r>
            <a:endParaRPr lang="nb-NO" dirty="0"/>
          </a:p>
          <a:p>
            <a:pPr lvl="1"/>
            <a:r>
              <a:rPr lang="nb-NO" dirty="0" err="1"/>
              <a:t>Missing</a:t>
            </a:r>
            <a:r>
              <a:rPr lang="nb-NO" dirty="0"/>
              <a:t> </a:t>
            </a:r>
            <a:r>
              <a:rPr lang="nb-NO" dirty="0" smtClean="0"/>
              <a:t>data</a:t>
            </a:r>
            <a:endParaRPr lang="nb-NO" dirty="0"/>
          </a:p>
        </p:txBody>
      </p:sp>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21</a:t>
            </a:fld>
            <a:endParaRPr lang="en-US" dirty="0"/>
          </a:p>
        </p:txBody>
      </p:sp>
      <p:pic>
        <p:nvPicPr>
          <p:cNvPr id="11" name="Picture 10"/>
          <p:cNvPicPr>
            <a:picLocks noChangeAspect="1"/>
          </p:cNvPicPr>
          <p:nvPr/>
        </p:nvPicPr>
        <p:blipFill>
          <a:blip r:embed="rId3"/>
          <a:stretch>
            <a:fillRect/>
          </a:stretch>
        </p:blipFill>
        <p:spPr>
          <a:xfrm>
            <a:off x="7214470" y="602032"/>
            <a:ext cx="4597362" cy="4864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80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b-NO" dirty="0" smtClean="0"/>
              <a:t>Summing up</a:t>
            </a:r>
            <a:endParaRPr lang="nb-NO" dirty="0"/>
          </a:p>
        </p:txBody>
      </p:sp>
      <p:pic>
        <p:nvPicPr>
          <p:cNvPr id="11" name="eGRd8jBdNYg"/>
          <p:cNvPicPr>
            <a:picLocks noGrp="1" noRot="1" noChangeAspect="1"/>
          </p:cNvPicPr>
          <p:nvPr>
            <p:ph sz="quarter" idx="31"/>
            <a:videoFile r:link="rId1"/>
          </p:nvPr>
        </p:nvPicPr>
        <p:blipFill>
          <a:blip r:embed="rId3"/>
          <a:stretch>
            <a:fillRect/>
          </a:stretch>
        </p:blipFill>
        <p:spPr>
          <a:xfrm>
            <a:off x="1618838" y="910597"/>
            <a:ext cx="8954324" cy="5036807"/>
          </a:xfrm>
          <a:prstGeom prst="rect">
            <a:avLst/>
          </a:prstGeom>
        </p:spPr>
      </p:pic>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22</a:t>
            </a:fld>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06831">
            <a:off x="9716720" y="2143229"/>
            <a:ext cx="2951552" cy="257154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82530">
            <a:off x="-442665" y="2143228"/>
            <a:ext cx="2951552" cy="2571540"/>
          </a:xfrm>
          <a:prstGeom prst="rect">
            <a:avLst/>
          </a:prstGeom>
        </p:spPr>
      </p:pic>
    </p:spTree>
    <p:extLst>
      <p:ext uri="{BB962C8B-B14F-4D97-AF65-F5344CB8AC3E}">
        <p14:creationId xmlns:p14="http://schemas.microsoft.com/office/powerpoint/2010/main" val="4181924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Group comparisons are, in general, “fruitless comparisons” due to </a:t>
            </a:r>
            <a:r>
              <a:rPr lang="en-US" sz="2000" dirty="0" smtClean="0">
                <a:solidFill>
                  <a:srgbClr val="FF0000"/>
                </a:solidFill>
              </a:rPr>
              <a:t>selection bias</a:t>
            </a:r>
          </a:p>
          <a:p>
            <a:pPr marL="285750" indent="-285750">
              <a:buFont typeface="Arial" panose="020B0604020202020204" pitchFamily="34" charset="0"/>
              <a:buChar char="•"/>
            </a:pPr>
            <a:r>
              <a:rPr lang="en-US" sz="2000" dirty="0" smtClean="0"/>
              <a:t>Randomized Control Trials allow us to get rid of selection bias and, thus, “fruitful caparisons”</a:t>
            </a:r>
          </a:p>
          <a:p>
            <a:pPr marL="846146" lvl="1" indent="-285750"/>
            <a:r>
              <a:rPr lang="en-US" sz="2000" dirty="0" smtClean="0"/>
              <a:t>Effective randomization requires the </a:t>
            </a:r>
            <a:r>
              <a:rPr lang="en-US" sz="2000" dirty="0" smtClean="0">
                <a:solidFill>
                  <a:srgbClr val="FF0000"/>
                </a:solidFill>
              </a:rPr>
              <a:t>samples to be representative and large</a:t>
            </a:r>
            <a:r>
              <a:rPr lang="en-US" sz="2000" dirty="0" smtClean="0"/>
              <a:t> enough</a:t>
            </a:r>
          </a:p>
          <a:p>
            <a:pPr marL="846146" lvl="1" indent="-285750"/>
            <a:r>
              <a:rPr lang="en-US" sz="2000" dirty="0" smtClean="0"/>
              <a:t>We can evaluate whether the randomization process is successful by </a:t>
            </a:r>
            <a:r>
              <a:rPr lang="en-US" sz="2000" dirty="0" smtClean="0">
                <a:solidFill>
                  <a:srgbClr val="FF0000"/>
                </a:solidFill>
              </a:rPr>
              <a:t>checking for balance</a:t>
            </a:r>
            <a:r>
              <a:rPr lang="en-US" sz="2000" dirty="0" smtClean="0"/>
              <a:t> in the characteristics and pre-treatment outcomes of the control and treatment samples</a:t>
            </a:r>
          </a:p>
          <a:p>
            <a:pPr marL="285750" indent="-285750">
              <a:buFont typeface="Arial" panose="020B0604020202020204" pitchFamily="34" charset="0"/>
              <a:buChar char="•"/>
            </a:pPr>
            <a:r>
              <a:rPr lang="en-US" sz="2000" dirty="0" smtClean="0"/>
              <a:t>Inferring causal effects is a delicate process. Even after “successful” RCT, we have to be aware of possible </a:t>
            </a:r>
            <a:r>
              <a:rPr lang="en-US" sz="2000" dirty="0" smtClean="0">
                <a:solidFill>
                  <a:srgbClr val="FF0000"/>
                </a:solidFill>
              </a:rPr>
              <a:t>threats to validity</a:t>
            </a:r>
            <a:endParaRPr lang="en-US" sz="2000" dirty="0" smtClean="0"/>
          </a:p>
          <a:p>
            <a:pPr marL="846146" lvl="1" indent="-285750"/>
            <a:r>
              <a:rPr lang="en-US" sz="2000" dirty="0" smtClean="0"/>
              <a:t>Representability (external validity - generalizability)</a:t>
            </a:r>
          </a:p>
          <a:p>
            <a:pPr marL="846146" lvl="1" indent="-285750"/>
            <a:r>
              <a:rPr lang="en-US" sz="2000" dirty="0" smtClean="0"/>
              <a:t>Attrition and missing data</a:t>
            </a:r>
            <a:endParaRPr lang="nb-NO" sz="2000" dirty="0" smtClean="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23</a:t>
            </a:fld>
            <a:endParaRPr lang="en-US" dirty="0"/>
          </a:p>
        </p:txBody>
      </p:sp>
    </p:spTree>
    <p:extLst>
      <p:ext uri="{BB962C8B-B14F-4D97-AF65-F5344CB8AC3E}">
        <p14:creationId xmlns:p14="http://schemas.microsoft.com/office/powerpoint/2010/main" val="4111925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Group comparisons are, in general, “fruitless comparisons” due to </a:t>
            </a:r>
            <a:r>
              <a:rPr lang="en-US" sz="2000" dirty="0" smtClean="0">
                <a:solidFill>
                  <a:srgbClr val="FF0000"/>
                </a:solidFill>
              </a:rPr>
              <a:t>selection bias</a:t>
            </a:r>
            <a:r>
              <a:rPr lang="en-US" sz="2000" dirty="0" smtClean="0">
                <a:solidFill>
                  <a:schemeClr val="tx1"/>
                </a:solidFill>
              </a:rPr>
              <a:t>.</a:t>
            </a:r>
          </a:p>
          <a:p>
            <a:pPr marL="285750" indent="-285750">
              <a:buFont typeface="Arial" panose="020B0604020202020204" pitchFamily="34" charset="0"/>
              <a:buChar char="•"/>
            </a:pPr>
            <a:r>
              <a:rPr lang="en-US" sz="2000" dirty="0" smtClean="0"/>
              <a:t>Randomized Control Trials allow us to get rid of selection bias but require </a:t>
            </a:r>
            <a:r>
              <a:rPr lang="en-US" sz="2000" dirty="0" smtClean="0">
                <a:solidFill>
                  <a:srgbClr val="FF0000"/>
                </a:solidFill>
              </a:rPr>
              <a:t>samples to be representative and large</a:t>
            </a:r>
            <a:r>
              <a:rPr lang="en-US" sz="2000" dirty="0" smtClean="0"/>
              <a:t> enough.</a:t>
            </a:r>
          </a:p>
          <a:p>
            <a:pPr marL="285750" indent="-285750">
              <a:buFont typeface="Arial" panose="020B0604020202020204" pitchFamily="34" charset="0"/>
              <a:buChar char="•"/>
            </a:pPr>
            <a:r>
              <a:rPr lang="en-US" sz="2000" dirty="0" smtClean="0"/>
              <a:t>Even after a “successful” RCT, we have to be aware of possible </a:t>
            </a:r>
            <a:r>
              <a:rPr lang="en-US" sz="2000" dirty="0" smtClean="0">
                <a:solidFill>
                  <a:srgbClr val="FF0000"/>
                </a:solidFill>
              </a:rPr>
              <a:t>threats to validity</a:t>
            </a:r>
            <a:r>
              <a:rPr lang="en-US" sz="2000" dirty="0">
                <a:solidFill>
                  <a:schemeClr val="tx1"/>
                </a:solidFill>
              </a:rPr>
              <a:t>.</a:t>
            </a:r>
            <a:endParaRPr lang="nb-NO" sz="2000" dirty="0" smtClean="0">
              <a:solidFill>
                <a:schemeClr val="tx1"/>
              </a:solidFill>
            </a:endParaRP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24</a:t>
            </a:fld>
            <a:endParaRPr lang="en-US" dirty="0"/>
          </a:p>
        </p:txBody>
      </p:sp>
    </p:spTree>
    <p:extLst>
      <p:ext uri="{BB962C8B-B14F-4D97-AF65-F5344CB8AC3E}">
        <p14:creationId xmlns:p14="http://schemas.microsoft.com/office/powerpoint/2010/main" val="1055137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g105de851017_0_44"/>
          <p:cNvSpPr/>
          <p:nvPr/>
        </p:nvSpPr>
        <p:spPr>
          <a:xfrm>
            <a:off x="989354" y="4365272"/>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6" name="Google Shape;74;g105de851017_0_44"/>
          <p:cNvGraphicFramePr/>
          <p:nvPr>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Introduction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Designing Experiments</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19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Randomized Trials</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23 August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Models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26 August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00295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References</a:t>
            </a:r>
            <a:endParaRPr lang="nb-NO"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de-DE" sz="2400" dirty="0" err="1" smtClean="0"/>
              <a:t>Angrist</a:t>
            </a:r>
            <a:r>
              <a:rPr lang="de-DE" sz="2400" dirty="0" smtClean="0"/>
              <a:t>, J. D., &amp; Pischke, J.-S. (2015). </a:t>
            </a:r>
            <a:r>
              <a:rPr lang="en-US" sz="2400" i="1" dirty="0" smtClean="0"/>
              <a:t>Mastering 'metrics : the path from cause to effect</a:t>
            </a:r>
            <a:r>
              <a:rPr lang="en-US" sz="2400" dirty="0" smtClean="0"/>
              <a:t>. Princeton University Press. </a:t>
            </a:r>
          </a:p>
          <a:p>
            <a:pPr marL="285750" indent="-285750">
              <a:buFont typeface="Arial" panose="020B0604020202020204" pitchFamily="34" charset="0"/>
              <a:buChar char="•"/>
            </a:pPr>
            <a:r>
              <a:rPr lang="nb-NO" sz="2400" dirty="0"/>
              <a:t>Cunningham, S. (2021). </a:t>
            </a:r>
            <a:r>
              <a:rPr lang="nb-NO" sz="2400" i="1" dirty="0" err="1"/>
              <a:t>Causal</a:t>
            </a:r>
            <a:r>
              <a:rPr lang="nb-NO" sz="2400" i="1" dirty="0"/>
              <a:t> </a:t>
            </a:r>
            <a:r>
              <a:rPr lang="nb-NO" sz="2400" i="1" dirty="0" err="1"/>
              <a:t>inference</a:t>
            </a:r>
            <a:r>
              <a:rPr lang="nb-NO" sz="2400" i="1" dirty="0"/>
              <a:t> : </a:t>
            </a:r>
            <a:r>
              <a:rPr lang="nb-NO" sz="2400" i="1" dirty="0" err="1"/>
              <a:t>the</a:t>
            </a:r>
            <a:r>
              <a:rPr lang="nb-NO" sz="2400" i="1" dirty="0"/>
              <a:t> </a:t>
            </a:r>
            <a:r>
              <a:rPr lang="nb-NO" sz="2400" i="1" dirty="0" err="1"/>
              <a:t>mixtape</a:t>
            </a:r>
            <a:r>
              <a:rPr lang="nb-NO" sz="2400" dirty="0"/>
              <a:t>. Yale </a:t>
            </a:r>
            <a:r>
              <a:rPr lang="nb-NO" sz="2400" dirty="0" err="1"/>
              <a:t>University</a:t>
            </a:r>
            <a:r>
              <a:rPr lang="nb-NO" sz="2400" dirty="0"/>
              <a:t> Press. </a:t>
            </a:r>
          </a:p>
          <a:p>
            <a:endParaRPr lang="en-US" dirty="0" smtClean="0"/>
          </a:p>
          <a:p>
            <a:endParaRPr lang="nb-NO" i="1"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26</a:t>
            </a:fld>
            <a:endParaRPr lang="en-US" dirty="0"/>
          </a:p>
        </p:txBody>
      </p:sp>
    </p:spTree>
    <p:extLst>
      <p:ext uri="{BB962C8B-B14F-4D97-AF65-F5344CB8AC3E}">
        <p14:creationId xmlns:p14="http://schemas.microsoft.com/office/powerpoint/2010/main" val="2422561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g105de851017_0_44"/>
          <p:cNvSpPr/>
          <p:nvPr/>
        </p:nvSpPr>
        <p:spPr>
          <a:xfrm>
            <a:off x="1093857" y="3281055"/>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6" name="Google Shape;74;g105de851017_0_44"/>
          <p:cNvGraphicFramePr/>
          <p:nvPr>
            <p:extLst>
              <p:ext uri="{D42A27DB-BD31-4B8C-83A1-F6EECF244321}">
                <p14:modId xmlns:p14="http://schemas.microsoft.com/office/powerpoint/2010/main" val="3331684933"/>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Introduction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Designing Experiments</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19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Randomized Trials</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23 August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Models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26 August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56905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a:t>Photo by </a:t>
            </a:r>
            <a:r>
              <a:rPr lang="en-US" dirty="0">
                <a:hlinkClick r:id="rId3"/>
              </a:rPr>
              <a:t>Taneli Lahtinen </a:t>
            </a:r>
            <a:r>
              <a:rPr lang="en-US" dirty="0"/>
              <a:t>on Unsplash</a:t>
            </a:r>
            <a:r>
              <a:rPr lang="nb-NO" dirty="0"/>
              <a:t> </a:t>
            </a:r>
            <a:endParaRPr lang="en-US" dirty="0"/>
          </a:p>
          <a:p>
            <a:endParaRPr lang="en-US" dirty="0"/>
          </a:p>
        </p:txBody>
      </p:sp>
      <p:sp>
        <p:nvSpPr>
          <p:cNvPr id="4" name="Title 3"/>
          <p:cNvSpPr>
            <a:spLocks noGrp="1"/>
          </p:cNvSpPr>
          <p:nvPr>
            <p:ph type="title"/>
          </p:nvPr>
        </p:nvSpPr>
        <p:spPr/>
        <p:txBody>
          <a:bodyPr/>
          <a:lstStyle/>
          <a:p>
            <a:r>
              <a:rPr lang="en-US" dirty="0" smtClean="0"/>
              <a:t>Roadmap</a:t>
            </a:r>
            <a:endParaRPr lang="en-US" dirty="0"/>
          </a:p>
        </p:txBody>
      </p:sp>
      <p:sp>
        <p:nvSpPr>
          <p:cNvPr id="6" name="Content Placeholder 5"/>
          <p:cNvSpPr>
            <a:spLocks noGrp="1"/>
          </p:cNvSpPr>
          <p:nvPr>
            <p:ph sz="half" idx="29"/>
          </p:nvPr>
        </p:nvSpPr>
        <p:spPr>
          <a:xfrm>
            <a:off x="380169" y="916012"/>
            <a:ext cx="5715831" cy="5142589"/>
          </a:xfrm>
        </p:spPr>
        <p:txBody>
          <a:bodyPr anchor="ctr"/>
          <a:lstStyle/>
          <a:p>
            <a:pPr marL="457200" indent="-457200">
              <a:buFont typeface="+mj-lt"/>
              <a:buAutoNum type="arabicPeriod"/>
            </a:pPr>
            <a:r>
              <a:rPr lang="en-US" dirty="0" smtClean="0"/>
              <a:t>Potential Outcomes Effects</a:t>
            </a:r>
          </a:p>
          <a:p>
            <a:pPr marL="903296" lvl="1" indent="-342900">
              <a:buFont typeface="Wingdings" panose="05000000000000000000" pitchFamily="2" charset="2"/>
              <a:buChar char="ü"/>
            </a:pPr>
            <a:r>
              <a:rPr lang="en-US" sz="2000" dirty="0" smtClean="0"/>
              <a:t>The Road Not Taken</a:t>
            </a:r>
          </a:p>
          <a:p>
            <a:pPr marL="903296" lvl="1" indent="-342900">
              <a:buFont typeface="Wingdings" panose="05000000000000000000" pitchFamily="2" charset="2"/>
              <a:buChar char="ü"/>
            </a:pPr>
            <a:r>
              <a:rPr lang="en-US" sz="2000" dirty="0"/>
              <a:t>Counterfactual </a:t>
            </a:r>
            <a:endParaRPr lang="en-US" sz="2000" dirty="0" smtClean="0"/>
          </a:p>
          <a:p>
            <a:pPr marL="457200" indent="-457200">
              <a:buFont typeface="+mj-lt"/>
              <a:buAutoNum type="arabicPeriod"/>
            </a:pPr>
            <a:r>
              <a:rPr lang="en-US" dirty="0" smtClean="0"/>
              <a:t>Differences in Groups</a:t>
            </a:r>
          </a:p>
          <a:p>
            <a:pPr marL="1017596" lvl="1" indent="-457200">
              <a:buFont typeface="Wingdings" panose="05000000000000000000" pitchFamily="2" charset="2"/>
              <a:buChar char="ü"/>
            </a:pPr>
            <a:r>
              <a:rPr lang="en-US" sz="2000" dirty="0"/>
              <a:t>Fruitless comparisons</a:t>
            </a:r>
          </a:p>
          <a:p>
            <a:pPr marL="457200" indent="-457200">
              <a:buFont typeface="+mj-lt"/>
              <a:buAutoNum type="arabicPeriod"/>
            </a:pPr>
            <a:r>
              <a:rPr lang="en-US" dirty="0" smtClean="0"/>
              <a:t>Randomized</a:t>
            </a:r>
            <a:r>
              <a:rPr lang="nb-NO" dirty="0" smtClean="0"/>
              <a:t> </a:t>
            </a:r>
            <a:r>
              <a:rPr lang="en-US" dirty="0" smtClean="0"/>
              <a:t>Control Trials</a:t>
            </a:r>
          </a:p>
          <a:p>
            <a:pPr marL="1017596" lvl="1" indent="-457200">
              <a:buFont typeface="Wingdings" panose="05000000000000000000" pitchFamily="2" charset="2"/>
              <a:buChar char="ü"/>
            </a:pPr>
            <a:r>
              <a:rPr lang="en-US" sz="2000" dirty="0"/>
              <a:t>Fruitful comparisons</a:t>
            </a:r>
          </a:p>
          <a:p>
            <a:pPr marL="1017596" lvl="1" indent="-457200">
              <a:buFont typeface="Wingdings" panose="05000000000000000000" pitchFamily="2" charset="2"/>
              <a:buChar char="ü"/>
            </a:pPr>
            <a:r>
              <a:rPr lang="en-US" sz="2000" dirty="0"/>
              <a:t>Ceteris </a:t>
            </a:r>
            <a:r>
              <a:rPr lang="en-US" sz="2000" dirty="0" smtClean="0"/>
              <a:t>Paribus</a:t>
            </a:r>
          </a:p>
          <a:p>
            <a:pPr marL="1017596" lvl="1" indent="-457200">
              <a:buFont typeface="Wingdings" panose="05000000000000000000" pitchFamily="2" charset="2"/>
              <a:buChar char="ü"/>
            </a:pPr>
            <a:r>
              <a:rPr lang="en-US" sz="2000" dirty="0" smtClean="0"/>
              <a:t>Interpretation of results</a:t>
            </a:r>
            <a:endParaRPr lang="en-US" sz="2000" dirty="0"/>
          </a:p>
        </p:txBody>
      </p:sp>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4</a:t>
            </a:fld>
            <a:endParaRPr lang="en-US" dirty="0"/>
          </a:p>
        </p:txBody>
      </p:sp>
      <p:pic>
        <p:nvPicPr>
          <p:cNvPr id="9" name="Picture Placeholder 1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280" r="1280"/>
          <a:stretch>
            <a:fillRect/>
          </a:stretch>
        </p:blipFill>
        <p:spPr/>
      </p:pic>
    </p:spTree>
    <p:extLst>
      <p:ext uri="{BB962C8B-B14F-4D97-AF65-F5344CB8AC3E}">
        <p14:creationId xmlns:p14="http://schemas.microsoft.com/office/powerpoint/2010/main" val="2349440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690" b="690"/>
          <a:stretch>
            <a:fillRect/>
          </a:stretch>
        </p:blipFill>
        <p:spPr/>
      </p:pic>
      <p:sp>
        <p:nvSpPr>
          <p:cNvPr id="3" name="Text Placeholder 2"/>
          <p:cNvSpPr>
            <a:spLocks noGrp="1"/>
          </p:cNvSpPr>
          <p:nvPr>
            <p:ph type="body" sz="quarter" idx="16"/>
          </p:nvPr>
        </p:nvSpPr>
        <p:spPr/>
        <p:txBody>
          <a:bodyPr/>
          <a:lstStyle/>
          <a:p>
            <a:r>
              <a:rPr lang="nb-NO" dirty="0" smtClean="0"/>
              <a:t>Source: </a:t>
            </a:r>
            <a:r>
              <a:rPr lang="nb-NO" dirty="0" smtClean="0">
                <a:hlinkClick r:id="rId3"/>
              </a:rPr>
              <a:t>The New </a:t>
            </a:r>
            <a:r>
              <a:rPr lang="nb-NO" dirty="0" err="1" smtClean="0">
                <a:hlinkClick r:id="rId3"/>
              </a:rPr>
              <a:t>Yorker</a:t>
            </a:r>
            <a:endParaRPr lang="en-US" dirty="0"/>
          </a:p>
        </p:txBody>
      </p:sp>
      <p:sp>
        <p:nvSpPr>
          <p:cNvPr id="4" name="Title 3"/>
          <p:cNvSpPr>
            <a:spLocks noGrp="1"/>
          </p:cNvSpPr>
          <p:nvPr>
            <p:ph type="title"/>
          </p:nvPr>
        </p:nvSpPr>
        <p:spPr/>
        <p:txBody>
          <a:bodyPr/>
          <a:lstStyle/>
          <a:p>
            <a:r>
              <a:rPr lang="nb-NO" dirty="0" err="1" smtClean="0"/>
              <a:t>Potential</a:t>
            </a:r>
            <a:r>
              <a:rPr lang="nb-NO" dirty="0" smtClean="0"/>
              <a:t> </a:t>
            </a:r>
            <a:r>
              <a:rPr lang="nb-NO" dirty="0" err="1" smtClean="0"/>
              <a:t>Outcomes</a:t>
            </a:r>
            <a:endParaRPr lang="en-US" dirty="0"/>
          </a:p>
        </p:txBody>
      </p:sp>
      <p:sp>
        <p:nvSpPr>
          <p:cNvPr id="5" name="Subtitle 4"/>
          <p:cNvSpPr>
            <a:spLocks noGrp="1"/>
          </p:cNvSpPr>
          <p:nvPr>
            <p:ph type="subTitle" idx="13"/>
          </p:nvPr>
        </p:nvSpPr>
        <p:spPr/>
        <p:txBody>
          <a:bodyPr/>
          <a:lstStyle/>
          <a:p>
            <a:r>
              <a:rPr lang="nb-NO" dirty="0" smtClean="0"/>
              <a:t>The Road Not </a:t>
            </a:r>
            <a:r>
              <a:rPr lang="nb-NO" dirty="0" err="1" smtClean="0"/>
              <a:t>Taken</a:t>
            </a:r>
            <a:endParaRPr lang="en-US" dirty="0"/>
          </a:p>
        </p:txBody>
      </p:sp>
      <p:sp>
        <p:nvSpPr>
          <p:cNvPr id="6" name="Content Placeholder 5"/>
          <p:cNvSpPr>
            <a:spLocks noGrp="1"/>
          </p:cNvSpPr>
          <p:nvPr>
            <p:ph sz="half" idx="29"/>
          </p:nvPr>
        </p:nvSpPr>
        <p:spPr>
          <a:xfrm>
            <a:off x="380168" y="1498084"/>
            <a:ext cx="5715831" cy="4354559"/>
          </a:xfrm>
        </p:spPr>
        <p:txBody>
          <a:bodyPr anchor="ctr"/>
          <a:lstStyle/>
          <a:p>
            <a:pPr marL="0" indent="0" algn="ctr">
              <a:buNone/>
            </a:pPr>
            <a:r>
              <a:rPr lang="en-US" sz="2000" dirty="0" smtClean="0">
                <a:latin typeface="Gabriola" panose="04040605051002020D02" pitchFamily="82" charset="0"/>
              </a:rPr>
              <a:t>“Two </a:t>
            </a:r>
            <a:r>
              <a:rPr lang="en-US" sz="2000" dirty="0">
                <a:latin typeface="Gabriola" panose="04040605051002020D02" pitchFamily="82" charset="0"/>
              </a:rPr>
              <a:t>roads diverged in a yellow wood</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sorry I could not travel </a:t>
            </a:r>
            <a:r>
              <a:rPr lang="en-US" sz="2000" dirty="0" smtClean="0">
                <a:latin typeface="Gabriola" panose="04040605051002020D02" pitchFamily="82" charset="0"/>
              </a:rPr>
              <a:t>both</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be one traveler, long I </a:t>
            </a:r>
            <a:r>
              <a:rPr lang="en-US" sz="2000" dirty="0" smtClean="0">
                <a:latin typeface="Gabriola" panose="04040605051002020D02" pitchFamily="82" charset="0"/>
              </a:rPr>
              <a:t>stood</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looked down one as far as I </a:t>
            </a:r>
            <a:r>
              <a:rPr lang="en-US" sz="2000" dirty="0" smtClean="0">
                <a:latin typeface="Gabriola" panose="04040605051002020D02" pitchFamily="82" charset="0"/>
              </a:rPr>
              <a:t>could</a:t>
            </a:r>
            <a:br>
              <a:rPr lang="en-US" sz="2000" dirty="0" smtClean="0">
                <a:latin typeface="Gabriola" panose="04040605051002020D02" pitchFamily="82" charset="0"/>
              </a:rPr>
            </a:br>
            <a:r>
              <a:rPr lang="en-US" sz="2000" dirty="0" smtClean="0">
                <a:latin typeface="Gabriola" panose="04040605051002020D02" pitchFamily="82" charset="0"/>
              </a:rPr>
              <a:t>To </a:t>
            </a:r>
            <a:r>
              <a:rPr lang="en-US" sz="2000" dirty="0">
                <a:latin typeface="Gabriola" panose="04040605051002020D02" pitchFamily="82" charset="0"/>
              </a:rPr>
              <a:t>where it bent in the undergrowth</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
            </a:r>
            <a:br>
              <a:rPr lang="en-US" sz="2000" dirty="0" smtClean="0">
                <a:latin typeface="Gabriola" panose="04040605051002020D02" pitchFamily="82" charset="0"/>
              </a:rPr>
            </a:br>
            <a:r>
              <a:rPr lang="en-US" sz="2000" dirty="0">
                <a:latin typeface="Gabriola" panose="04040605051002020D02" pitchFamily="82" charset="0"/>
              </a:rPr>
              <a:t>[…] </a:t>
            </a:r>
            <a:r>
              <a:rPr lang="en-US" sz="2000" dirty="0" smtClean="0">
                <a:latin typeface="Gabriola" panose="04040605051002020D02" pitchFamily="82" charset="0"/>
              </a:rPr>
              <a:t>I </a:t>
            </a:r>
            <a:r>
              <a:rPr lang="en-US" sz="2000" dirty="0">
                <a:latin typeface="Gabriola" panose="04040605051002020D02" pitchFamily="82" charset="0"/>
              </a:rPr>
              <a:t>shall be telling this with a </a:t>
            </a:r>
            <a:r>
              <a:rPr lang="en-US" sz="2000" dirty="0" smtClean="0">
                <a:latin typeface="Gabriola" panose="04040605051002020D02" pitchFamily="82" charset="0"/>
              </a:rPr>
              <a:t>sigh</a:t>
            </a:r>
            <a:br>
              <a:rPr lang="en-US" sz="2000" dirty="0" smtClean="0">
                <a:latin typeface="Gabriola" panose="04040605051002020D02" pitchFamily="82" charset="0"/>
              </a:rPr>
            </a:br>
            <a:r>
              <a:rPr lang="en-US" sz="2000" dirty="0" smtClean="0">
                <a:latin typeface="Gabriola" panose="04040605051002020D02" pitchFamily="82" charset="0"/>
              </a:rPr>
              <a:t>Somewhere </a:t>
            </a:r>
            <a:r>
              <a:rPr lang="en-US" sz="2000" dirty="0">
                <a:latin typeface="Gabriola" panose="04040605051002020D02" pitchFamily="82" charset="0"/>
              </a:rPr>
              <a:t>ages and ages hence</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Two </a:t>
            </a:r>
            <a:r>
              <a:rPr lang="en-US" sz="2000" dirty="0">
                <a:latin typeface="Gabriola" panose="04040605051002020D02" pitchFamily="82" charset="0"/>
              </a:rPr>
              <a:t>roads diverged in a wood, and I</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I </a:t>
            </a:r>
            <a:r>
              <a:rPr lang="en-US" sz="2000" dirty="0">
                <a:latin typeface="Gabriola" panose="04040605051002020D02" pitchFamily="82" charset="0"/>
              </a:rPr>
              <a:t>took the one less traveled by</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that has made all the difference</a:t>
            </a:r>
            <a:r>
              <a:rPr lang="en-US" sz="2000" dirty="0" smtClean="0">
                <a:latin typeface="Gabriola" panose="04040605051002020D02" pitchFamily="82" charset="0"/>
              </a:rPr>
              <a:t>.”</a:t>
            </a:r>
            <a:endParaRPr lang="en-US" sz="2000" dirty="0">
              <a:latin typeface="Gabriola" panose="04040605051002020D02" pitchFamily="82" charset="0"/>
            </a:endParaRPr>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5</a:t>
            </a:fld>
            <a:endParaRPr lang="en-US" dirty="0"/>
          </a:p>
        </p:txBody>
      </p:sp>
      <p:sp>
        <p:nvSpPr>
          <p:cNvPr id="7" name="TextBox 6"/>
          <p:cNvSpPr txBox="1"/>
          <p:nvPr/>
        </p:nvSpPr>
        <p:spPr>
          <a:xfrm>
            <a:off x="4807350" y="5412689"/>
            <a:ext cx="1288649" cy="338554"/>
          </a:xfrm>
          <a:prstGeom prst="rect">
            <a:avLst/>
          </a:prstGeom>
          <a:noFill/>
        </p:spPr>
        <p:txBody>
          <a:bodyPr wrap="square" rtlCol="0">
            <a:spAutoFit/>
          </a:bodyPr>
          <a:lstStyle/>
          <a:p>
            <a:r>
              <a:rPr lang="nb-NO" sz="1400" dirty="0" smtClean="0"/>
              <a:t>Rober</a:t>
            </a:r>
            <a:r>
              <a:rPr lang="nb-NO" sz="1600" dirty="0" smtClean="0"/>
              <a:t> </a:t>
            </a:r>
            <a:r>
              <a:rPr lang="nb-NO" sz="1400" dirty="0" smtClean="0"/>
              <a:t>Frost</a:t>
            </a:r>
            <a:endParaRPr lang="nb-NO" sz="1600" dirty="0"/>
          </a:p>
        </p:txBody>
      </p:sp>
    </p:spTree>
    <p:extLst>
      <p:ext uri="{BB962C8B-B14F-4D97-AF65-F5344CB8AC3E}">
        <p14:creationId xmlns:p14="http://schemas.microsoft.com/office/powerpoint/2010/main" val="936990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Outcomes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9"/>
              </p:nvPr>
            </p:nvSpPr>
            <p:spPr>
              <a:xfrm>
                <a:off x="380170" y="916012"/>
                <a:ext cx="5469088" cy="5142589"/>
              </a:xfrm>
            </p:spPr>
            <p:txBody>
              <a:bodyPr anchor="ctr"/>
              <a:lstStyle/>
              <a:p>
                <a:pPr marL="0" indent="0" algn="ctr">
                  <a:buNone/>
                </a:pPr>
                <a:r>
                  <a:rPr lang="en-US" dirty="0" smtClean="0">
                    <a:latin typeface="Gabriola" panose="04040605051002020D02" pitchFamily="82" charset="0"/>
                  </a:rPr>
                  <a:t>“Two roads diverged in a yellow wood,</a:t>
                </a:r>
              </a:p>
              <a:p>
                <a:pPr marL="0" indent="0" algn="ct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𝐷</m:t>
                          </m:r>
                        </m:e>
                        <m:sub>
                          <m:r>
                            <a:rPr lang="nb-NO" sz="2000" b="0" i="1" smtClean="0">
                              <a:latin typeface="Cambria Math" panose="02040503050406030204" pitchFamily="18" charset="0"/>
                            </a:rPr>
                            <m:t>𝑖</m:t>
                          </m:r>
                        </m:sub>
                      </m:sSub>
                      <m:r>
                        <a:rPr lang="nb-NO" sz="2000" b="0" i="1" smtClean="0">
                          <a:latin typeface="Cambria Math" panose="02040503050406030204" pitchFamily="18" charset="0"/>
                        </a:rPr>
                        <m:t>=0, 1</m:t>
                      </m:r>
                    </m:oMath>
                  </m:oMathPara>
                </a14:m>
                <a:endParaRPr lang="en-US" dirty="0" smtClean="0">
                  <a:latin typeface="Gabriola" panose="04040605051002020D02" pitchFamily="82" charset="0"/>
                </a:endParaRPr>
              </a:p>
              <a:p>
                <a:pPr marL="0" indent="0" algn="ctr">
                  <a:buNone/>
                </a:pPr>
                <a:r>
                  <a:rPr lang="en-US" dirty="0" smtClean="0">
                    <a:latin typeface="Gabriola" panose="04040605051002020D02" pitchFamily="82" charset="0"/>
                  </a:rPr>
                  <a:t>And </a:t>
                </a:r>
                <a:r>
                  <a:rPr lang="en-US" dirty="0">
                    <a:latin typeface="Gabriola" panose="04040605051002020D02" pitchFamily="82" charset="0"/>
                  </a:rPr>
                  <a:t>sorry I could not travel </a:t>
                </a:r>
                <a:r>
                  <a:rPr lang="en-US" dirty="0" smtClean="0">
                    <a:latin typeface="Gabriola" panose="04040605051002020D02" pitchFamily="82" charset="0"/>
                  </a:rPr>
                  <a:t>both</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=0</m:t>
                          </m:r>
                        </m:e>
                      </m:d>
                      <m:r>
                        <a:rPr lang="nb-NO" b="0" i="1" smtClean="0">
                          <a:latin typeface="Cambria Math" panose="02040503050406030204" pitchFamily="18" charset="0"/>
                        </a:rPr>
                        <m:t>=</m:t>
                      </m:r>
                      <m:sSub>
                        <m:sSubPr>
                          <m:ctrlPr>
                            <a:rPr lang="en-US"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r>
                        <a:rPr lang="nb-NO" b="0" i="1" smtClean="0">
                          <a:latin typeface="Cambria Math" panose="02040503050406030204" pitchFamily="18" charset="0"/>
                        </a:rPr>
                        <m:t>;          </m:t>
                      </m:r>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1</m:t>
                          </m:r>
                        </m:e>
                      </m:d>
                      <m:r>
                        <a:rPr lang="nb-NO" i="1">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oMath>
                  </m:oMathPara>
                </a14:m>
                <a:r>
                  <a:rPr lang="en-US" dirty="0">
                    <a:latin typeface="Gabriola" panose="04040605051002020D02" pitchFamily="82" charset="0"/>
                  </a:rPr>
                  <a:t/>
                </a:r>
                <a:br>
                  <a:rPr lang="en-US" dirty="0">
                    <a:latin typeface="Gabriola" panose="04040605051002020D02" pitchFamily="82" charset="0"/>
                  </a:rPr>
                </a:br>
                <a:endParaRPr lang="en-US" dirty="0" smtClean="0">
                  <a:latin typeface="Gabriola" panose="04040605051002020D02" pitchFamily="82" charset="0"/>
                </a:endParaRPr>
              </a:p>
              <a:p>
                <a:pPr marL="0" indent="0" algn="ctr">
                  <a:buNone/>
                </a:pPr>
                <a:endParaRPr lang="en-US" dirty="0" smtClean="0">
                  <a:latin typeface="Gabriola" panose="04040605051002020D02" pitchFamily="82" charset="0"/>
                </a:endParaRPr>
              </a:p>
              <a:p>
                <a:pPr marL="0" indent="0" algn="ctr">
                  <a:buNone/>
                </a:pPr>
                <a:r>
                  <a:rPr lang="en-US" dirty="0" smtClean="0">
                    <a:latin typeface="Gabriola" panose="04040605051002020D02" pitchFamily="82" charset="0"/>
                  </a:rPr>
                  <a:t>And </a:t>
                </a:r>
                <a:r>
                  <a:rPr lang="en-US" dirty="0">
                    <a:latin typeface="Gabriola" panose="04040605051002020D02" pitchFamily="82" charset="0"/>
                  </a:rPr>
                  <a:t>be one traveler, long I stood</a:t>
                </a:r>
                <a:br>
                  <a:rPr lang="en-US" dirty="0">
                    <a:latin typeface="Gabriola" panose="04040605051002020D02" pitchFamily="82" charset="0"/>
                  </a:rPr>
                </a:br>
                <a:r>
                  <a:rPr lang="en-US" dirty="0">
                    <a:latin typeface="Gabriola" panose="04040605051002020D02" pitchFamily="82" charset="0"/>
                  </a:rPr>
                  <a:t>And looked down one as far as I could</a:t>
                </a:r>
                <a:br>
                  <a:rPr lang="en-US" dirty="0">
                    <a:latin typeface="Gabriola" panose="04040605051002020D02" pitchFamily="82" charset="0"/>
                  </a:rPr>
                </a:br>
                <a:r>
                  <a:rPr lang="en-US" dirty="0">
                    <a:latin typeface="Gabriola" panose="04040605051002020D02" pitchFamily="82" charset="0"/>
                  </a:rPr>
                  <a:t>To where it bent in the undergrowth;</a:t>
                </a:r>
                <a:br>
                  <a:rPr lang="en-US" dirty="0">
                    <a:latin typeface="Gabriola" panose="04040605051002020D02" pitchFamily="82" charset="0"/>
                  </a:rPr>
                </a:b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9"/>
              </p:nvPr>
            </p:nvSpPr>
            <p:spPr>
              <a:xfrm>
                <a:off x="380170" y="916012"/>
                <a:ext cx="5469088" cy="514258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sz="half" idx="31"/>
              </p:nvPr>
            </p:nvSpPr>
            <p:spPr>
              <a:xfrm>
                <a:off x="6342741" y="916012"/>
                <a:ext cx="5469089" cy="5142881"/>
              </a:xfrm>
            </p:spPr>
            <p:txBody>
              <a:bodyPr anchor="ctr"/>
              <a:lstStyle/>
              <a:p>
                <a:pPr marL="0" indent="0" algn="ctr">
                  <a:buNone/>
                </a:pPr>
                <a:r>
                  <a:rPr lang="en-US" dirty="0" smtClean="0">
                    <a:latin typeface="Gabriola" panose="04040605051002020D02" pitchFamily="82" charset="0"/>
                  </a:rPr>
                  <a:t>[…] I shall be telling this with a sigh</a:t>
                </a:r>
                <a:br>
                  <a:rPr lang="en-US" dirty="0" smtClean="0">
                    <a:latin typeface="Gabriola" panose="04040605051002020D02" pitchFamily="82" charset="0"/>
                  </a:rPr>
                </a:br>
                <a:r>
                  <a:rPr lang="en-US" dirty="0" smtClean="0">
                    <a:latin typeface="Gabriola" panose="04040605051002020D02" pitchFamily="82" charset="0"/>
                  </a:rPr>
                  <a:t>Somewhere ages and ages hence:</a:t>
                </a:r>
                <a:br>
                  <a:rPr lang="en-US" dirty="0" smtClean="0">
                    <a:latin typeface="Gabriola" panose="04040605051002020D02" pitchFamily="82" charset="0"/>
                  </a:rPr>
                </a:br>
                <a:r>
                  <a:rPr lang="en-US" dirty="0" smtClean="0">
                    <a:latin typeface="Gabriola" panose="04040605051002020D02" pitchFamily="82" charset="0"/>
                  </a:rPr>
                  <a:t>Two roads diverged in a wood, and I—</a:t>
                </a:r>
                <a:br>
                  <a:rPr lang="en-US" dirty="0" smtClean="0">
                    <a:latin typeface="Gabriola" panose="04040605051002020D02" pitchFamily="82" charset="0"/>
                  </a:rPr>
                </a:br>
                <a:r>
                  <a:rPr lang="en-US" dirty="0" smtClean="0">
                    <a:latin typeface="Gabriola" panose="04040605051002020D02" pitchFamily="82" charset="0"/>
                  </a:rPr>
                  <a:t>I took the one less traveled by,</a:t>
                </a:r>
                <a:br>
                  <a:rPr lang="en-US" dirty="0" smtClean="0">
                    <a:latin typeface="Gabriola" panose="04040605051002020D02" pitchFamily="82" charset="0"/>
                  </a:rPr>
                </a:br>
                <a:r>
                  <a:rPr lang="en-US" dirty="0" smtClean="0">
                    <a:latin typeface="Gabriola" panose="04040605051002020D02" pitchFamily="82" charset="0"/>
                  </a:rPr>
                  <a:t>And that has made all the difference.”</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b="0" i="1" smtClean="0">
                          <a:latin typeface="Cambria Math" panose="02040503050406030204" pitchFamily="18" charset="0"/>
                        </a:rPr>
                        <m:t>−</m:t>
                      </m:r>
                      <m:sSub>
                        <m:sSubPr>
                          <m:ctrlPr>
                            <a:rPr lang="en-US" i="1">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r>
                        <a:rPr lang="nb-NO" i="1" smtClean="0">
                          <a:latin typeface="Cambria Math" panose="02040503050406030204" pitchFamily="18" charset="0"/>
                          <a:ea typeface="Cambria Math" panose="02040503050406030204" pitchFamily="18" charset="0"/>
                        </a:rPr>
                        <m:t>≠</m:t>
                      </m:r>
                      <m:r>
                        <a:rPr lang="nb-NO" i="1" smtClean="0">
                          <a:latin typeface="Cambria Math" panose="02040503050406030204" pitchFamily="18" charset="0"/>
                        </a:rPr>
                        <m:t>0</m:t>
                      </m:r>
                    </m:oMath>
                  </m:oMathPara>
                </a14:m>
                <a:r>
                  <a:rPr lang="en-US" dirty="0">
                    <a:latin typeface="Gabriola" panose="04040605051002020D02" pitchFamily="82" charset="0"/>
                  </a:rPr>
                  <a:t/>
                </a:r>
                <a:br>
                  <a:rPr lang="en-US" dirty="0">
                    <a:latin typeface="Gabriola" panose="04040605051002020D02" pitchFamily="82" charset="0"/>
                  </a:rPr>
                </a:br>
                <a:endParaRPr lang="en-US" dirty="0">
                  <a:latin typeface="Gabriola" panose="04040605051002020D02" pitchFamily="82" charset="0"/>
                </a:endParaRPr>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31"/>
              </p:nvPr>
            </p:nvSpPr>
            <p:spPr>
              <a:xfrm>
                <a:off x="6342741" y="916012"/>
                <a:ext cx="5469089" cy="5142881"/>
              </a:xfrm>
              <a:blipFill>
                <a:blip r:embed="rId3"/>
                <a:stretch>
                  <a:fillRect/>
                </a:stretch>
              </a:blipFill>
            </p:spPr>
            <p:txBody>
              <a:bodyPr/>
              <a:lstStyle/>
              <a:p>
                <a:r>
                  <a:rPr lang="en-US">
                    <a:noFill/>
                  </a:rPr>
                  <a:t> </a:t>
                </a:r>
              </a:p>
            </p:txBody>
          </p:sp>
        </mc:Fallback>
      </mc:AlternateContent>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6</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02733" y="3289533"/>
            <a:ext cx="395546" cy="39554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65612" y="3289533"/>
            <a:ext cx="395546" cy="395546"/>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707185" y="4479999"/>
            <a:ext cx="749637" cy="749637"/>
          </a:xfrm>
          <a:prstGeom prst="rect">
            <a:avLst/>
          </a:prstGeom>
        </p:spPr>
      </p:pic>
    </p:spTree>
    <p:extLst>
      <p:ext uri="{BB962C8B-B14F-4D97-AF65-F5344CB8AC3E}">
        <p14:creationId xmlns:p14="http://schemas.microsoft.com/office/powerpoint/2010/main" val="16532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45">
                                          <p:stCondLst>
                                            <p:cond delay="0"/>
                                          </p:stCondLst>
                                        </p:cTn>
                                        <p:tgtEl>
                                          <p:spTgt spid="12"/>
                                        </p:tgtEl>
                                      </p:cBhvr>
                                    </p:animEffect>
                                    <p:anim calcmode="lin" valueType="num">
                                      <p:cBhvr>
                                        <p:cTn id="30"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1"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2"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33"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34"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35" dur="7">
                                          <p:stCondLst>
                                            <p:cond delay="162"/>
                                          </p:stCondLst>
                                        </p:cTn>
                                        <p:tgtEl>
                                          <p:spTgt spid="12"/>
                                        </p:tgtEl>
                                      </p:cBhvr>
                                      <p:to x="100000" y="60000"/>
                                    </p:animScale>
                                    <p:animScale>
                                      <p:cBhvr>
                                        <p:cTn id="36" dur="41" decel="50000">
                                          <p:stCondLst>
                                            <p:cond delay="169"/>
                                          </p:stCondLst>
                                        </p:cTn>
                                        <p:tgtEl>
                                          <p:spTgt spid="12"/>
                                        </p:tgtEl>
                                      </p:cBhvr>
                                      <p:to x="100000" y="100000"/>
                                    </p:animScale>
                                    <p:animScale>
                                      <p:cBhvr>
                                        <p:cTn id="37" dur="7">
                                          <p:stCondLst>
                                            <p:cond delay="328"/>
                                          </p:stCondLst>
                                        </p:cTn>
                                        <p:tgtEl>
                                          <p:spTgt spid="12"/>
                                        </p:tgtEl>
                                      </p:cBhvr>
                                      <p:to x="100000" y="80000"/>
                                    </p:animScale>
                                    <p:animScale>
                                      <p:cBhvr>
                                        <p:cTn id="38" dur="41" decel="50000">
                                          <p:stCondLst>
                                            <p:cond delay="335"/>
                                          </p:stCondLst>
                                        </p:cTn>
                                        <p:tgtEl>
                                          <p:spTgt spid="12"/>
                                        </p:tgtEl>
                                      </p:cBhvr>
                                      <p:to x="100000" y="100000"/>
                                    </p:animScale>
                                    <p:animScale>
                                      <p:cBhvr>
                                        <p:cTn id="39" dur="7">
                                          <p:stCondLst>
                                            <p:cond delay="410"/>
                                          </p:stCondLst>
                                        </p:cTn>
                                        <p:tgtEl>
                                          <p:spTgt spid="12"/>
                                        </p:tgtEl>
                                      </p:cBhvr>
                                      <p:to x="100000" y="90000"/>
                                    </p:animScale>
                                    <p:animScale>
                                      <p:cBhvr>
                                        <p:cTn id="40" dur="41" decel="50000">
                                          <p:stCondLst>
                                            <p:cond delay="417"/>
                                          </p:stCondLst>
                                        </p:cTn>
                                        <p:tgtEl>
                                          <p:spTgt spid="12"/>
                                        </p:tgtEl>
                                      </p:cBhvr>
                                      <p:to x="100000" y="100000"/>
                                    </p:animScale>
                                    <p:animScale>
                                      <p:cBhvr>
                                        <p:cTn id="41" dur="7">
                                          <p:stCondLst>
                                            <p:cond delay="452"/>
                                          </p:stCondLst>
                                        </p:cTn>
                                        <p:tgtEl>
                                          <p:spTgt spid="12"/>
                                        </p:tgtEl>
                                      </p:cBhvr>
                                      <p:to x="100000" y="95000"/>
                                    </p:animScale>
                                    <p:animScale>
                                      <p:cBhvr>
                                        <p:cTn id="42" dur="41" decel="50000">
                                          <p:stCondLst>
                                            <p:cond delay="459"/>
                                          </p:stCondLst>
                                        </p:cTn>
                                        <p:tgtEl>
                                          <p:spTgt spid="12"/>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smtClean="0"/>
              <a:t>Cunningham, S. (2021). Causal inference : the mixtape. New Haven, Connecticut, Yale </a:t>
            </a:r>
            <a:r>
              <a:rPr lang="en-US" dirty="0"/>
              <a:t>University Press </a:t>
            </a:r>
            <a:r>
              <a:rPr lang="en-US" dirty="0">
                <a:hlinkClick r:id="rId2"/>
              </a:rPr>
              <a:t>https://</a:t>
            </a:r>
            <a:r>
              <a:rPr lang="en-US" dirty="0" smtClean="0">
                <a:hlinkClick r:id="rId2"/>
              </a:rPr>
              <a:t>mixtape.scunning.com/potential-outcomes.html</a:t>
            </a:r>
            <a:r>
              <a:rPr lang="en-US" dirty="0" smtClean="0"/>
              <a:t> .</a:t>
            </a:r>
          </a:p>
          <a:p>
            <a:r>
              <a:rPr lang="en-US" dirty="0" smtClean="0"/>
              <a:t>	</a:t>
            </a:r>
            <a:endParaRPr lang="en-US" dirty="0"/>
          </a:p>
        </p:txBody>
      </p:sp>
      <p:sp>
        <p:nvSpPr>
          <p:cNvPr id="4" name="Title 3"/>
          <p:cNvSpPr>
            <a:spLocks noGrp="1"/>
          </p:cNvSpPr>
          <p:nvPr>
            <p:ph type="title"/>
          </p:nvPr>
        </p:nvSpPr>
        <p:spPr/>
        <p:txBody>
          <a:bodyPr/>
          <a:lstStyle/>
          <a:p>
            <a:r>
              <a:rPr lang="nb-NO" dirty="0" err="1" smtClean="0"/>
              <a:t>Potential</a:t>
            </a:r>
            <a:r>
              <a:rPr lang="nb-NO" dirty="0" smtClean="0"/>
              <a:t> </a:t>
            </a:r>
            <a:r>
              <a:rPr lang="nb-NO" dirty="0" err="1" smtClean="0"/>
              <a:t>Outcomes</a:t>
            </a:r>
            <a:endParaRPr lang="en-US" dirty="0"/>
          </a:p>
        </p:txBody>
      </p:sp>
      <p:sp>
        <p:nvSpPr>
          <p:cNvPr id="5" name="Subtitle 4"/>
          <p:cNvSpPr>
            <a:spLocks noGrp="1"/>
          </p:cNvSpPr>
          <p:nvPr>
            <p:ph type="subTitle" idx="13"/>
          </p:nvPr>
        </p:nvSpPr>
        <p:spPr/>
        <p:txBody>
          <a:bodyPr/>
          <a:lstStyle/>
          <a:p>
            <a:r>
              <a:rPr lang="nb-NO" dirty="0" err="1" smtClean="0"/>
              <a:t>Counterfactual</a:t>
            </a:r>
            <a:endParaRPr lang="en-US" dirty="0"/>
          </a:p>
        </p:txBody>
      </p:sp>
      <p:sp>
        <p:nvSpPr>
          <p:cNvPr id="6" name="Content Placeholder 5"/>
          <p:cNvSpPr>
            <a:spLocks noGrp="1"/>
          </p:cNvSpPr>
          <p:nvPr>
            <p:ph sz="half" idx="29"/>
          </p:nvPr>
        </p:nvSpPr>
        <p:spPr>
          <a:xfrm>
            <a:off x="380168" y="1498084"/>
            <a:ext cx="5715831" cy="4354559"/>
          </a:xfrm>
        </p:spPr>
        <p:txBody>
          <a:bodyPr anchor="ctr"/>
          <a:lstStyle/>
          <a:p>
            <a:r>
              <a:rPr lang="nb-NO" dirty="0" err="1" smtClean="0"/>
              <a:t>Counterfactuals</a:t>
            </a:r>
            <a:r>
              <a:rPr lang="nb-NO" dirty="0" smtClean="0"/>
              <a:t> </a:t>
            </a:r>
            <a:r>
              <a:rPr lang="nb-NO" dirty="0" err="1" smtClean="0"/>
              <a:t>are</a:t>
            </a:r>
            <a:r>
              <a:rPr lang="nb-NO" dirty="0" smtClean="0"/>
              <a:t> alternative </a:t>
            </a:r>
            <a:r>
              <a:rPr lang="nb-NO" dirty="0" err="1" smtClean="0"/>
              <a:t>states</a:t>
            </a:r>
            <a:r>
              <a:rPr lang="nb-NO" dirty="0" smtClean="0"/>
              <a:t> </a:t>
            </a:r>
            <a:r>
              <a:rPr lang="nb-NO" dirty="0" err="1" smtClean="0"/>
              <a:t>of</a:t>
            </a:r>
            <a:r>
              <a:rPr lang="nb-NO" dirty="0" smtClean="0"/>
              <a:t> </a:t>
            </a:r>
            <a:r>
              <a:rPr lang="nb-NO" dirty="0" err="1" smtClean="0"/>
              <a:t>the</a:t>
            </a:r>
            <a:r>
              <a:rPr lang="nb-NO" dirty="0" smtClean="0"/>
              <a:t> </a:t>
            </a:r>
            <a:r>
              <a:rPr lang="nb-NO" dirty="0" err="1" smtClean="0"/>
              <a:t>world</a:t>
            </a:r>
            <a:r>
              <a:rPr lang="nb-NO" dirty="0" smtClean="0"/>
              <a:t>:</a:t>
            </a:r>
          </a:p>
          <a:p>
            <a:pPr marL="0" indent="0" algn="ctr">
              <a:buNone/>
            </a:pPr>
            <a:r>
              <a:rPr lang="en-US" sz="2000" i="1" dirty="0" smtClean="0"/>
              <a:t>“What </a:t>
            </a:r>
            <a:r>
              <a:rPr lang="en-US" sz="2000" i="1" dirty="0"/>
              <a:t>if Bruce Wayne’s parents had never been murdered? </a:t>
            </a:r>
            <a:r>
              <a:rPr lang="en-US" sz="2000" i="1" dirty="0" smtClean="0"/>
              <a:t>[…] </a:t>
            </a:r>
            <a:r>
              <a:rPr lang="en-US" sz="2000" i="1" dirty="0"/>
              <a:t>What if in </a:t>
            </a:r>
            <a:r>
              <a:rPr lang="en-US" sz="2000" dirty="0"/>
              <a:t>The Matrix</a:t>
            </a:r>
            <a:r>
              <a:rPr lang="en-US" sz="2000" i="1" dirty="0"/>
              <a:t> Neo had taken the blue pill? </a:t>
            </a:r>
            <a:r>
              <a:rPr lang="en-US" sz="2000" i="1" dirty="0" smtClean="0"/>
              <a:t>[…] We </a:t>
            </a:r>
            <a:r>
              <a:rPr lang="en-US" sz="2000" i="1" dirty="0"/>
              <a:t>need Doctor Strange to give us the Time Stone to answer questions like these</a:t>
            </a:r>
            <a:r>
              <a:rPr lang="en-US" sz="2000" i="1" dirty="0" smtClean="0"/>
              <a:t>.” </a:t>
            </a:r>
            <a:r>
              <a:rPr lang="en-US" sz="2000" dirty="0" smtClean="0"/>
              <a:t>(Cunningham, 2021)</a:t>
            </a:r>
          </a:p>
          <a:p>
            <a:r>
              <a:rPr lang="nb-NO" sz="2000" dirty="0" err="1" smtClean="0"/>
              <a:t>We</a:t>
            </a:r>
            <a:r>
              <a:rPr lang="nb-NO" sz="2000" dirty="0" smtClean="0"/>
              <a:t> </a:t>
            </a:r>
            <a:r>
              <a:rPr lang="nb-NO" sz="2000" dirty="0" err="1" smtClean="0"/>
              <a:t>don’t</a:t>
            </a:r>
            <a:r>
              <a:rPr lang="nb-NO" sz="2000" dirty="0" smtClean="0"/>
              <a:t> </a:t>
            </a:r>
            <a:r>
              <a:rPr lang="nb-NO" sz="2000" dirty="0" err="1" smtClean="0"/>
              <a:t>know</a:t>
            </a:r>
            <a:r>
              <a:rPr lang="nb-NO" sz="2000" dirty="0" smtClean="0"/>
              <a:t> </a:t>
            </a:r>
            <a:r>
              <a:rPr lang="nb-NO" sz="2000" dirty="0" err="1" smtClean="0"/>
              <a:t>what</a:t>
            </a:r>
            <a:r>
              <a:rPr lang="nb-NO" sz="2000" dirty="0" smtClean="0"/>
              <a:t> </a:t>
            </a:r>
            <a:r>
              <a:rPr lang="nb-NO" sz="2000" dirty="0" err="1" smtClean="0"/>
              <a:t>would</a:t>
            </a:r>
            <a:r>
              <a:rPr lang="nb-NO" sz="2000" dirty="0" smtClean="0"/>
              <a:t> have </a:t>
            </a:r>
            <a:r>
              <a:rPr lang="nb-NO" sz="2000" dirty="0" err="1" smtClean="0"/>
              <a:t>happened</a:t>
            </a:r>
            <a:r>
              <a:rPr lang="nb-NO" sz="2000" dirty="0" smtClean="0"/>
              <a:t> </a:t>
            </a:r>
            <a:r>
              <a:rPr lang="nb-NO" sz="2000" dirty="0" err="1" smtClean="0"/>
              <a:t>had</a:t>
            </a:r>
            <a:r>
              <a:rPr lang="nb-NO" sz="2000" dirty="0" smtClean="0"/>
              <a:t> </a:t>
            </a:r>
            <a:r>
              <a:rPr lang="nb-NO" sz="2000" dirty="0" err="1" smtClean="0"/>
              <a:t>one</a:t>
            </a:r>
            <a:r>
              <a:rPr lang="nb-NO" sz="2000" dirty="0" smtClean="0"/>
              <a:t> </a:t>
            </a:r>
            <a:r>
              <a:rPr lang="nb-NO" sz="2000" dirty="0" err="1" smtClean="0"/>
              <a:t>event</a:t>
            </a:r>
            <a:r>
              <a:rPr lang="nb-NO" sz="2000" dirty="0" smtClean="0"/>
              <a:t> </a:t>
            </a:r>
            <a:r>
              <a:rPr lang="nb-NO" sz="2000" dirty="0" err="1" smtClean="0"/>
              <a:t>changed</a:t>
            </a:r>
            <a:r>
              <a:rPr lang="nb-NO" sz="2000" dirty="0" smtClean="0"/>
              <a:t> </a:t>
            </a:r>
            <a:r>
              <a:rPr lang="nb-NO" sz="2000" dirty="0" err="1" smtClean="0"/>
              <a:t>because</a:t>
            </a:r>
            <a:r>
              <a:rPr lang="nb-NO" sz="2000" dirty="0" smtClean="0"/>
              <a:t> </a:t>
            </a:r>
            <a:r>
              <a:rPr lang="nb-NO" sz="2000" dirty="0" err="1" smtClean="0"/>
              <a:t>we</a:t>
            </a:r>
            <a:r>
              <a:rPr lang="nb-NO" sz="2000" dirty="0" smtClean="0"/>
              <a:t> </a:t>
            </a:r>
            <a:r>
              <a:rPr lang="nb-NO" sz="2000" dirty="0" err="1" smtClean="0"/>
              <a:t>are</a:t>
            </a:r>
            <a:r>
              <a:rPr lang="nb-NO" sz="2000" dirty="0" smtClean="0"/>
              <a:t> </a:t>
            </a:r>
            <a:r>
              <a:rPr lang="nb-NO" sz="2000" dirty="0" err="1" smtClean="0"/>
              <a:t>missing</a:t>
            </a:r>
            <a:r>
              <a:rPr lang="nb-NO" sz="2000" dirty="0" smtClean="0"/>
              <a:t> data </a:t>
            </a:r>
            <a:r>
              <a:rPr lang="nb-NO" sz="2000" dirty="0" err="1" smtClean="0"/>
              <a:t>on</a:t>
            </a:r>
            <a:r>
              <a:rPr lang="nb-NO" sz="2000" dirty="0" smtClean="0"/>
              <a:t> </a:t>
            </a:r>
            <a:r>
              <a:rPr lang="nb-NO" sz="2000" dirty="0" err="1" smtClean="0"/>
              <a:t>the</a:t>
            </a:r>
            <a:r>
              <a:rPr lang="nb-NO" sz="2000" dirty="0" smtClean="0"/>
              <a:t> </a:t>
            </a:r>
            <a:r>
              <a:rPr lang="nb-NO" sz="2000" dirty="0" err="1" smtClean="0"/>
              <a:t>counterfactual</a:t>
            </a:r>
            <a:r>
              <a:rPr lang="nb-NO" sz="2000" dirty="0" smtClean="0"/>
              <a:t> </a:t>
            </a:r>
            <a:r>
              <a:rPr lang="nb-NO" sz="2000" dirty="0" err="1" smtClean="0"/>
              <a:t>outcome</a:t>
            </a:r>
            <a:endParaRPr lang="en-US"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7</a:t>
            </a:fld>
            <a:endParaRPr lang="en-US" dirty="0"/>
          </a:p>
        </p:txBody>
      </p:sp>
      <p:pic>
        <p:nvPicPr>
          <p:cNvPr id="7" name="Picture Placeholder 6"/>
          <p:cNvPicPr>
            <a:picLocks noGrp="1" noChangeAspect="1"/>
          </p:cNvPicPr>
          <p:nvPr>
            <p:ph type="pic" sz="quarter" idx="27"/>
          </p:nvPr>
        </p:nvPicPr>
        <p:blipFill>
          <a:blip r:embed="rId3" cstate="hqprint">
            <a:extLst>
              <a:ext uri="{28A0092B-C50C-407E-A947-70E740481C1C}">
                <a14:useLocalDpi xmlns:a14="http://schemas.microsoft.com/office/drawing/2010/main" val="0"/>
              </a:ext>
            </a:extLst>
          </a:blip>
          <a:srcRect t="8508" b="8508"/>
          <a:stretch>
            <a:fillRect/>
          </a:stretch>
        </p:blipFill>
        <p:spPr/>
      </p:pic>
    </p:spTree>
    <p:extLst>
      <p:ext uri="{BB962C8B-B14F-4D97-AF65-F5344CB8AC3E}">
        <p14:creationId xmlns:p14="http://schemas.microsoft.com/office/powerpoint/2010/main" val="162696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t="7239" b="7239"/>
          <a:stretch>
            <a:fillRect/>
          </a:stretch>
        </p:blipFill>
        <p:spPr/>
      </p:pic>
      <p:sp>
        <p:nvSpPr>
          <p:cNvPr id="3" name="Text Placeholder 2"/>
          <p:cNvSpPr>
            <a:spLocks noGrp="1"/>
          </p:cNvSpPr>
          <p:nvPr>
            <p:ph type="body" sz="quarter" idx="16"/>
          </p:nvPr>
        </p:nvSpPr>
        <p:spPr/>
        <p:txBody>
          <a:bodyPr/>
          <a:lstStyle/>
          <a:p>
            <a:r>
              <a:rPr lang="nb-NO" dirty="0" smtClean="0"/>
              <a:t>Photo by </a:t>
            </a:r>
            <a:r>
              <a:rPr lang="nb-NO" dirty="0">
                <a:hlinkClick r:id="rId3"/>
              </a:rPr>
              <a:t>Y</a:t>
            </a:r>
            <a:r>
              <a:rPr lang="nb-NO" dirty="0" smtClean="0">
                <a:hlinkClick r:id="rId3"/>
              </a:rPr>
              <a:t>asir </a:t>
            </a:r>
            <a:r>
              <a:rPr lang="nb-NO" dirty="0" err="1" smtClean="0">
                <a:hlinkClick r:id="rId3"/>
              </a:rPr>
              <a:t>Slash</a:t>
            </a:r>
            <a:r>
              <a:rPr lang="nb-NO" dirty="0" smtClean="0">
                <a:hlinkClick r:id="rId3"/>
              </a:rPr>
              <a:t> </a:t>
            </a:r>
            <a:r>
              <a:rPr lang="nb-NO" dirty="0" err="1" smtClean="0"/>
              <a:t>on</a:t>
            </a:r>
            <a:r>
              <a:rPr lang="nb-NO" dirty="0" smtClean="0"/>
              <a:t> Unsplash</a:t>
            </a:r>
            <a:endParaRPr lang="en-US" dirty="0"/>
          </a:p>
        </p:txBody>
      </p:sp>
      <p:sp>
        <p:nvSpPr>
          <p:cNvPr id="4" name="Title 3"/>
          <p:cNvSpPr>
            <a:spLocks noGrp="1"/>
          </p:cNvSpPr>
          <p:nvPr>
            <p:ph type="title"/>
          </p:nvPr>
        </p:nvSpPr>
        <p:spPr/>
        <p:txBody>
          <a:bodyPr/>
          <a:lstStyle/>
          <a:p>
            <a:r>
              <a:rPr lang="en-US" dirty="0" smtClean="0"/>
              <a:t>Differences in Groups</a:t>
            </a:r>
            <a:endParaRPr lang="en-US" dirty="0"/>
          </a:p>
        </p:txBody>
      </p:sp>
      <p:sp>
        <p:nvSpPr>
          <p:cNvPr id="5" name="Subtitle 4"/>
          <p:cNvSpPr>
            <a:spLocks noGrp="1"/>
          </p:cNvSpPr>
          <p:nvPr>
            <p:ph type="subTitle" idx="13"/>
          </p:nvPr>
        </p:nvSpPr>
        <p:spPr/>
        <p:txBody>
          <a:bodyPr/>
          <a:lstStyle/>
          <a:p>
            <a:r>
              <a:rPr lang="en-US" dirty="0" smtClean="0"/>
              <a:t>Fruitless comparisons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29"/>
              </p:nvPr>
            </p:nvSpPr>
            <p:spPr>
              <a:xfrm>
                <a:off x="380169" y="1498084"/>
                <a:ext cx="5715831" cy="4560517"/>
              </a:xfrm>
            </p:spPr>
            <p:txBody>
              <a:bodyPr/>
              <a:lstStyle/>
              <a:p>
                <a:r>
                  <a:rPr lang="en-US" dirty="0" smtClean="0"/>
                  <a:t>Assume that you want to know the average causal effect of going to high-school on earnings for a given population</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smtClean="0"/>
                  <a:t> is the income of individual </a:t>
                </a:r>
                <a14:m>
                  <m:oMath xmlns:m="http://schemas.openxmlformats.org/officeDocument/2006/math">
                    <m:r>
                      <a:rPr lang="en-US" b="0" i="1" smtClean="0">
                        <a:latin typeface="Cambria Math" panose="02040503050406030204" pitchFamily="18" charset="0"/>
                      </a:rPr>
                      <m:t>𝑖</m:t>
                    </m:r>
                  </m:oMath>
                </a14:m>
                <a:r>
                  <a:rPr lang="en-US" dirty="0" smtClean="0"/>
                  <a:t> in the population of interest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dirty="0" smtClean="0"/>
                  <a:t> is the treatment status of individual </a:t>
                </a:r>
                <a14:m>
                  <m:oMath xmlns:m="http://schemas.openxmlformats.org/officeDocument/2006/math">
                    <m:r>
                      <a:rPr lang="en-US" b="0" i="1" smtClean="0">
                        <a:latin typeface="Cambria Math" panose="02040503050406030204" pitchFamily="18" charset="0"/>
                      </a:rPr>
                      <m:t>𝑖</m:t>
                    </m:r>
                  </m:oMath>
                </a14:m>
                <a:r>
                  <a:rPr lang="en-US" dirty="0" smtClean="0"/>
                  <a:t>, i.e., takes value </a:t>
                </a:r>
                <a14:m>
                  <m:oMath xmlns:m="http://schemas.openxmlformats.org/officeDocument/2006/math">
                    <m:r>
                      <a:rPr lang="en-US" b="0" i="1" smtClean="0">
                        <a:latin typeface="Cambria Math" panose="02040503050406030204" pitchFamily="18" charset="0"/>
                      </a:rPr>
                      <m:t>1</m:t>
                    </m:r>
                  </m:oMath>
                </a14:m>
                <a:r>
                  <a:rPr lang="en-US" dirty="0" smtClean="0"/>
                  <a:t> when individual </a:t>
                </a:r>
                <a14:m>
                  <m:oMath xmlns:m="http://schemas.openxmlformats.org/officeDocument/2006/math">
                    <m:r>
                      <a:rPr lang="en-US" b="0" i="1" smtClean="0">
                        <a:latin typeface="Cambria Math" panose="02040503050406030204" pitchFamily="18" charset="0"/>
                      </a:rPr>
                      <m:t>𝑖</m:t>
                    </m:r>
                  </m:oMath>
                </a14:m>
                <a:r>
                  <a:rPr lang="en-US" dirty="0" smtClean="0"/>
                  <a:t> goes to high-school and </a:t>
                </a:r>
                <a14:m>
                  <m:oMath xmlns:m="http://schemas.openxmlformats.org/officeDocument/2006/math">
                    <m:r>
                      <a:rPr lang="en-US" b="0" i="1" smtClean="0">
                        <a:latin typeface="Cambria Math" panose="02040503050406030204" pitchFamily="18" charset="0"/>
                      </a:rPr>
                      <m:t>0</m:t>
                    </m:r>
                  </m:oMath>
                </a14:m>
                <a:r>
                  <a:rPr lang="en-US" dirty="0" smtClean="0"/>
                  <a:t> otherwise.</a:t>
                </a:r>
              </a:p>
              <a:p>
                <a:r>
                  <a:rPr lang="en-US" dirty="0" smtClean="0"/>
                  <a:t>The treatment effect for individual </a:t>
                </a:r>
                <a14:m>
                  <m:oMath xmlns:m="http://schemas.openxmlformats.org/officeDocument/2006/math">
                    <m:r>
                      <a:rPr lang="en-US" b="0" i="1" smtClean="0">
                        <a:latin typeface="Cambria Math" panose="02040503050406030204" pitchFamily="18" charset="0"/>
                      </a:rPr>
                      <m:t>𝑖</m:t>
                    </m:r>
                  </m:oMath>
                </a14:m>
                <a:r>
                  <a:rPr lang="en-US" dirty="0" smtClean="0"/>
                  <a:t> is</a:t>
                </a:r>
              </a:p>
              <a:p>
                <a:pPr marL="0" indent="0">
                  <a:buNone/>
                </a:pPr>
                <a14:m>
                  <m:oMathPara xmlns:m="http://schemas.openxmlformats.org/officeDocument/2006/math">
                    <m:oMathParaPr>
                      <m:jc m:val="centerGroup"/>
                    </m:oMathParaPr>
                    <m:oMath xmlns:m="http://schemas.openxmlformats.org/officeDocument/2006/math">
                      <m:sSub>
                        <m:sSubPr>
                          <m:ctrlPr>
                            <a:rPr lang="nb-NO"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oMath>
                  </m:oMathPara>
                </a14:m>
                <a:endParaRPr lang="nb-NO" dirty="0" smtClean="0"/>
              </a:p>
              <a:p>
                <a:endParaRPr lang="nb-NO" dirty="0" smtClean="0"/>
              </a:p>
              <a:p>
                <a:pPr lvl="1">
                  <a:buFont typeface="Arial" panose="020B0604020202020204" pitchFamily="34" charset="0"/>
                  <a:buChar char="–"/>
                </a:pPr>
                <a:endParaRPr lang="en-US" dirty="0" smtClean="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9"/>
              </p:nvPr>
            </p:nvSpPr>
            <p:spPr>
              <a:xfrm>
                <a:off x="380169" y="1498084"/>
                <a:ext cx="5715831" cy="4560517"/>
              </a:xfrm>
              <a:blipFill>
                <a:blip r:embed="rId4"/>
                <a:stretch>
                  <a:fillRect l="-2985" t="-2005" r="-3198"/>
                </a:stretch>
              </a:blipFill>
            </p:spPr>
            <p:txBody>
              <a:bodyPr/>
              <a:lstStyle/>
              <a:p>
                <a:r>
                  <a:rPr lang="en-US">
                    <a:noFill/>
                  </a:rPr>
                  <a:t> </a:t>
                </a:r>
              </a:p>
            </p:txBody>
          </p:sp>
        </mc:Fallback>
      </mc:AlternateContent>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8</a:t>
            </a:fld>
            <a:endParaRPr lang="en-US" dirty="0"/>
          </a:p>
        </p:txBody>
      </p:sp>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4255391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in Groups</a:t>
            </a:r>
            <a:endParaRPr lang="en-US" dirty="0"/>
          </a:p>
        </p:txBody>
      </p:sp>
      <p:sp>
        <p:nvSpPr>
          <p:cNvPr id="3" name="Subtitle 2"/>
          <p:cNvSpPr>
            <a:spLocks noGrp="1"/>
          </p:cNvSpPr>
          <p:nvPr>
            <p:ph type="subTitle" idx="13"/>
          </p:nvPr>
        </p:nvSpPr>
        <p:spPr/>
        <p:txBody>
          <a:bodyPr/>
          <a:lstStyle/>
          <a:p>
            <a:r>
              <a:rPr lang="en-US" dirty="0" smtClean="0"/>
              <a:t>Fruitless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lstStyle/>
              <a:p>
                <a:r>
                  <a:rPr lang="nb-NO" dirty="0" smtClean="0"/>
                  <a:t>Assume </a:t>
                </a:r>
                <a:r>
                  <a:rPr lang="nb-NO" dirty="0" err="1" smtClean="0"/>
                  <a:t>now</a:t>
                </a:r>
                <a:r>
                  <a:rPr lang="nb-NO" dirty="0" smtClean="0"/>
                  <a:t> </a:t>
                </a:r>
                <a:r>
                  <a:rPr lang="nb-NO" dirty="0" err="1" smtClean="0"/>
                  <a:t>that</a:t>
                </a:r>
                <a:r>
                  <a:rPr lang="nb-NO" dirty="0" smtClean="0"/>
                  <a:t> </a:t>
                </a:r>
                <a:r>
                  <a:rPr lang="nb-NO" dirty="0" err="1" smtClean="0"/>
                  <a:t>we</a:t>
                </a:r>
                <a:r>
                  <a:rPr lang="nb-NO" dirty="0" smtClean="0"/>
                  <a:t> have </a:t>
                </a:r>
                <a:r>
                  <a:rPr lang="nb-NO" dirty="0" err="1" smtClean="0"/>
                  <a:t>access</a:t>
                </a:r>
                <a:r>
                  <a:rPr lang="nb-NO" dirty="0" smtClean="0"/>
                  <a:t> to a representative sample of </a:t>
                </a:r>
                <a14:m>
                  <m:oMath xmlns:m="http://schemas.openxmlformats.org/officeDocument/2006/math">
                    <m:r>
                      <a:rPr lang="nb-NO" b="0" i="1" smtClean="0">
                        <a:latin typeface="Cambria Math" panose="02040503050406030204" pitchFamily="18" charset="0"/>
                      </a:rPr>
                      <m:t>𝑛</m:t>
                    </m:r>
                  </m:oMath>
                </a14:m>
                <a:r>
                  <a:rPr lang="en-US" dirty="0" smtClean="0"/>
                  <a:t> individuals from the population of interest. In that case, you can estimate the average treatment effect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𝐴𝑣𝑔</m:t>
                          </m:r>
                        </m:e>
                        <m:sub>
                          <m:r>
                            <a:rPr lang="nb-NO" b="0" i="1" smtClean="0">
                              <a:latin typeface="Cambria Math" panose="02040503050406030204" pitchFamily="18" charset="0"/>
                            </a:rPr>
                            <m:t>𝑛</m:t>
                          </m:r>
                        </m:sub>
                      </m:sSub>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e>
                      </m:d>
                    </m:oMath>
                  </m:oMathPara>
                </a14:m>
                <a:endParaRPr lang="nb-NO" b="0" dirty="0" smtClean="0"/>
              </a:p>
              <a:p>
                <a:r>
                  <a:rPr lang="nb-NO" dirty="0" err="1" smtClean="0"/>
                  <a:t>However</a:t>
                </a:r>
                <a:r>
                  <a:rPr lang="nb-NO" dirty="0" smtClean="0"/>
                  <a:t>, </a:t>
                </a:r>
                <a:r>
                  <a:rPr lang="nb-NO" dirty="0" err="1" smtClean="0"/>
                  <a:t>each</a:t>
                </a:r>
                <a:r>
                  <a:rPr lang="nb-NO" dirty="0" smtClean="0"/>
                  <a:t> </a:t>
                </a:r>
                <a:r>
                  <a:rPr lang="nb-NO" dirty="0" err="1" smtClean="0"/>
                  <a:t>individual</a:t>
                </a:r>
                <a:r>
                  <a:rPr lang="nb-NO" dirty="0" smtClean="0"/>
                  <a:t> </a:t>
                </a:r>
                <a14:m>
                  <m:oMath xmlns:m="http://schemas.openxmlformats.org/officeDocument/2006/math">
                    <m:r>
                      <a:rPr lang="nb-NO" b="0" i="1" smtClean="0">
                        <a:latin typeface="Cambria Math" panose="02040503050406030204" pitchFamily="18" charset="0"/>
                      </a:rPr>
                      <m:t>𝑖</m:t>
                    </m:r>
                  </m:oMath>
                </a14:m>
                <a:r>
                  <a:rPr lang="en-US" dirty="0" smtClean="0"/>
                  <a:t> in the sample has either gone or not to high school. Often times, simple differences between the treated and not treated are used as evidence of a treatment effect</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𝐴𝑣𝑔</m:t>
                          </m:r>
                        </m:e>
                        <m:sub>
                          <m:r>
                            <a:rPr lang="nb-NO" b="0" i="1" smtClean="0">
                              <a:latin typeface="Cambria Math" panose="02040503050406030204" pitchFamily="18" charset="0"/>
                            </a:rPr>
                            <m:t>𝑛</m:t>
                          </m:r>
                        </m:sub>
                      </m:sSub>
                      <m:d>
                        <m:dPr>
                          <m:begChr m:val="["/>
                          <m:endChr m:val="]"/>
                          <m:ctrlPr>
                            <a:rPr lang="nb-NO" b="0" i="1" smtClean="0">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oMath>
                  </m:oMathPara>
                </a14:m>
                <a:endParaRPr lang="en-US" dirty="0" smtClean="0"/>
              </a:p>
              <a:p>
                <a:r>
                  <a:rPr lang="nb-NO" dirty="0" smtClean="0"/>
                  <a:t>If </a:t>
                </a:r>
                <a:r>
                  <a:rPr lang="nb-NO" dirty="0" err="1" smtClean="0"/>
                  <a:t>we</a:t>
                </a:r>
                <a:r>
                  <a:rPr lang="nb-NO" dirty="0" smtClean="0"/>
                  <a:t> </a:t>
                </a:r>
                <a:r>
                  <a:rPr lang="nb-NO" dirty="0" err="1" smtClean="0"/>
                  <a:t>assume</a:t>
                </a:r>
                <a:r>
                  <a:rPr lang="nb-NO" dirty="0" smtClean="0"/>
                  <a:t> </a:t>
                </a:r>
                <a:r>
                  <a:rPr lang="nb-NO" dirty="0" err="1" smtClean="0"/>
                  <a:t>that</a:t>
                </a:r>
                <a:r>
                  <a:rPr lang="nb-NO" dirty="0" smtClean="0"/>
                  <a:t> for </a:t>
                </a:r>
                <a:r>
                  <a:rPr lang="nb-NO" dirty="0" err="1" smtClean="0"/>
                  <a:t>each</a:t>
                </a:r>
                <a:r>
                  <a:rPr lang="nb-NO" dirty="0" smtClean="0"/>
                  <a:t> </a:t>
                </a:r>
                <a:r>
                  <a:rPr lang="nb-NO" dirty="0" err="1" smtClean="0"/>
                  <a:t>individual</a:t>
                </a:r>
                <a:r>
                  <a:rPr lang="nb-NO" dirty="0" smtClean="0"/>
                  <a:t> </a:t>
                </a:r>
                <a14:m>
                  <m:oMath xmlns:m="http://schemas.openxmlformats.org/officeDocument/2006/math">
                    <m:r>
                      <a:rPr lang="nb-NO" b="0" i="1" smtClean="0">
                        <a:latin typeface="Cambria Math" panose="02040503050406030204" pitchFamily="18" charset="0"/>
                      </a:rPr>
                      <m:t>𝑖</m:t>
                    </m:r>
                  </m:oMath>
                </a14:m>
                <a:r>
                  <a:rPr lang="en-US" dirty="0" smtClean="0"/>
                  <a:t> the effect of going to high-school is </a:t>
                </a:r>
                <a:endParaRPr lang="nb-NO"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𝜅</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𝜅</m:t>
                      </m:r>
                      <m:r>
                        <a:rPr lang="es-ES" b="0" i="1" smtClean="0">
                          <a:latin typeface="Cambria Math" panose="02040503050406030204" pitchFamily="18" charset="0"/>
                          <a:ea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2"/>
                <a:stretch>
                  <a:fillRect l="-1493" t="-2101" r="-426"/>
                </a:stretch>
              </a:blipFill>
            </p:spPr>
            <p:txBody>
              <a:bodyPr/>
              <a:lstStyle/>
              <a:p>
                <a:r>
                  <a:rPr lang="nb-NO">
                    <a:noFill/>
                  </a:rPr>
                  <a:t> </a:t>
                </a:r>
              </a:p>
            </p:txBody>
          </p:sp>
        </mc:Fallback>
      </mc:AlternateContent>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9</a:t>
            </a:fld>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77510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ENG" id="{ECDA1C7A-B1F5-4BA3-9699-1C7975CBBA30}" vid="{62A3892F-3258-40C7-A157-01FB85EBDA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JAJEJYK5CVUX-448798232-21</_dlc_DocId>
    <_dlc_DocIdUrl xmlns="e5e35b8c-bb2a-40e7-acd7-beed1d1f14b8">
      <Url>https://uio.sharepoint.com/sites/GrafiskUttrykk/_layouts/15/DocIdRedir.aspx?ID=JAJEJYK5CVUX-448798232-21</Url>
      <Description>JAJEJYK5CVUX-448798232-21</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2.xml><?xml version="1.0" encoding="utf-8"?>
<ds:datastoreItem xmlns:ds="http://schemas.openxmlformats.org/officeDocument/2006/customXml" ds:itemID="{70F1C286-2139-4BD3-8287-35936CA7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9CF10-6C6A-444C-B05E-E78C1785A52C}">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45a9c032-1c21-4297-bc4a-1b0e359a6c15"/>
    <ds:schemaRef ds:uri="http://purl.org/dc/terms/"/>
    <ds:schemaRef ds:uri="http://schemas.openxmlformats.org/package/2006/metadata/core-properties"/>
    <ds:schemaRef ds:uri="http://purl.org/dc/dcmitype/"/>
    <ds:schemaRef ds:uri="e5e35b8c-bb2a-40e7-acd7-beed1d1f14b8"/>
    <ds:schemaRef ds:uri="http://www.w3.org/XML/1998/namespace"/>
  </ds:schemaRefs>
</ds:datastoreItem>
</file>

<file path=customXml/itemProps4.xml><?xml version="1.0" encoding="utf-8"?>
<ds:datastoreItem xmlns:ds="http://schemas.openxmlformats.org/officeDocument/2006/customXml" ds:itemID="{F9482CAD-727C-4AE1-8FFC-BF541C85793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UiO  English</Template>
  <TotalTime>3302</TotalTime>
  <Words>3129</Words>
  <Application>Microsoft Office PowerPoint</Application>
  <PresentationFormat>Widescreen</PresentationFormat>
  <Paragraphs>385</Paragraphs>
  <Slides>26</Slides>
  <Notes>10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Gabriola</vt:lpstr>
      <vt:lpstr>Verdana</vt:lpstr>
      <vt:lpstr>Wingdings</vt:lpstr>
      <vt:lpstr>Office Theme</vt:lpstr>
      <vt:lpstr>RANDOMIZED TRIALS I</vt:lpstr>
      <vt:lpstr>Last session’s take-away messages</vt:lpstr>
      <vt:lpstr>PowerPoint Presentation</vt:lpstr>
      <vt:lpstr>Roadmap</vt:lpstr>
      <vt:lpstr>Potential Outcomes</vt:lpstr>
      <vt:lpstr>Potential Outcomes</vt:lpstr>
      <vt:lpstr>Potential Outcomes</vt:lpstr>
      <vt:lpstr>Differences in Groups</vt:lpstr>
      <vt:lpstr>Differences in Groups</vt:lpstr>
      <vt:lpstr>Differences in Groups</vt:lpstr>
      <vt:lpstr>Differences in Groups</vt:lpstr>
      <vt:lpstr>PowerPoint Presentation</vt:lpstr>
      <vt:lpstr>Randomized Control Trials</vt:lpstr>
      <vt:lpstr>Randomized Control Trials</vt:lpstr>
      <vt:lpstr>Randomized Control Trials</vt:lpstr>
      <vt:lpstr>Randomized Control Trials</vt:lpstr>
      <vt:lpstr>PowerPoint Presentation</vt:lpstr>
      <vt:lpstr>Randomized Control Trials</vt:lpstr>
      <vt:lpstr>Randomized Control Trials</vt:lpstr>
      <vt:lpstr>Randomized Control Trials</vt:lpstr>
      <vt:lpstr>Randomized Control Trials</vt:lpstr>
      <vt:lpstr>Summing up</vt:lpstr>
      <vt:lpstr>Take away messages</vt:lpstr>
      <vt:lpstr>Take away messages</vt:lpstr>
      <vt:lpstr>PowerPoint Presentation</vt:lpstr>
      <vt:lpstr>References</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Manuel Arencibia Aleman</dc:creator>
  <cp:lastModifiedBy>Jose Manuel Arencibia Aleman</cp:lastModifiedBy>
  <cp:revision>98</cp:revision>
  <dcterms:created xsi:type="dcterms:W3CDTF">2021-12-02T17:49:14Z</dcterms:created>
  <dcterms:modified xsi:type="dcterms:W3CDTF">2022-08-09T15:54:42Z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_dlc_DocIdItemGuid">
    <vt:lpwstr>27bb76fe-fa39-4ddb-b8e4-3a1233c00101</vt:lpwstr>
  </property>
</Properties>
</file>